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B300-38EF-4EB7-9D71-A767D4EE9992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68A38-D994-4FB8-B10E-73E915C169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9670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B300-38EF-4EB7-9D71-A767D4EE9992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68A38-D994-4FB8-B10E-73E915C169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707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B300-38EF-4EB7-9D71-A767D4EE9992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68A38-D994-4FB8-B10E-73E915C169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244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B300-38EF-4EB7-9D71-A767D4EE9992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68A38-D994-4FB8-B10E-73E915C169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994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B300-38EF-4EB7-9D71-A767D4EE9992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68A38-D994-4FB8-B10E-73E915C169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169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B300-38EF-4EB7-9D71-A767D4EE9992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68A38-D994-4FB8-B10E-73E915C169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64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B300-38EF-4EB7-9D71-A767D4EE9992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68A38-D994-4FB8-B10E-73E915C169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1544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B300-38EF-4EB7-9D71-A767D4EE9992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68A38-D994-4FB8-B10E-73E915C169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002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B300-38EF-4EB7-9D71-A767D4EE9992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68A38-D994-4FB8-B10E-73E915C169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6905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B300-38EF-4EB7-9D71-A767D4EE9992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68A38-D994-4FB8-B10E-73E915C169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1719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B300-38EF-4EB7-9D71-A767D4EE9992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68A38-D994-4FB8-B10E-73E915C169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276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6B300-38EF-4EB7-9D71-A767D4EE9992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68A38-D994-4FB8-B10E-73E915C169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374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6" name="Imagem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100" y="203199"/>
            <a:ext cx="144938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Demanda </a:t>
            </a:r>
            <a:r>
              <a:rPr lang="pt-BR" b="0" dirty="0" smtClean="0">
                <a:solidFill>
                  <a:schemeClr val="tx1"/>
                </a:solidFill>
              </a:rPr>
              <a:t>dependente x independente</a:t>
            </a:r>
            <a:endParaRPr lang="pt-BR" b="0" dirty="0"/>
          </a:p>
        </p:txBody>
      </p:sp>
      <p:sp>
        <p:nvSpPr>
          <p:cNvPr id="8" name="CaixaDeTexto 7"/>
          <p:cNvSpPr txBox="1"/>
          <p:nvPr/>
        </p:nvSpPr>
        <p:spPr>
          <a:xfrm>
            <a:off x="9415463" y="4843463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Prof.: Fábio Pinheiro</a:t>
            </a:r>
            <a:endParaRPr lang="pt-BR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9" t="27199" r="885" b="4731"/>
          <a:stretch/>
        </p:blipFill>
        <p:spPr>
          <a:xfrm>
            <a:off x="3338515" y="3688725"/>
            <a:ext cx="5205412" cy="2743200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96124" y="1477581"/>
            <a:ext cx="1027745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5400" b="1" i="1" dirty="0">
                <a:latin typeface="Bookman Old Style" panose="02050604050505020204" pitchFamily="18" charset="0"/>
              </a:rPr>
              <a:t>Demanda dependente x independente</a:t>
            </a:r>
            <a:endParaRPr lang="pt-BR" sz="5400" b="1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148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6" name="Imagem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100" y="203199"/>
            <a:ext cx="144938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Demanda </a:t>
            </a:r>
            <a:r>
              <a:rPr lang="pt-BR" b="0" dirty="0" smtClean="0">
                <a:solidFill>
                  <a:schemeClr val="tx1"/>
                </a:solidFill>
              </a:rPr>
              <a:t>dependente x independente</a:t>
            </a:r>
            <a:endParaRPr lang="pt-BR" b="0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0"/>
            <a:ext cx="75723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3200" b="1" i="1">
                <a:solidFill>
                  <a:schemeClr val="bg1"/>
                </a:solidFill>
                <a:latin typeface="Bookman Old Style" panose="02050604050505020204" pitchFamily="18" charset="0"/>
              </a:rPr>
              <a:t>Tempos de obtenção de todos os itens da lapiseira</a:t>
            </a:r>
            <a:endParaRPr lang="en-US" altLang="pt-BR" sz="3200" b="1" i="1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479044"/>
              </p:ext>
            </p:extLst>
          </p:nvPr>
        </p:nvGraphicFramePr>
        <p:xfrm>
          <a:off x="1400174" y="1092200"/>
          <a:ext cx="8766175" cy="5629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o" r:id="rId5" imgW="9154800" imgH="5878440" progId="Word.Document.6">
                  <p:embed/>
                </p:oleObj>
              </mc:Choice>
              <mc:Fallback>
                <p:oleObj name="Documento" r:id="rId5" imgW="9154800" imgH="5878440" progId="Word.Document.6">
                  <p:embed/>
                  <p:pic>
                    <p:nvPicPr>
                      <p:cNvPr id="205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174" y="1092200"/>
                        <a:ext cx="8766175" cy="56291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9377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altLang="pt-BR" sz="3600" b="1" i="1">
                <a:solidFill>
                  <a:schemeClr val="bg1"/>
                </a:solidFill>
                <a:latin typeface="Bookman Old Style" panose="02050604050505020204" pitchFamily="18" charset="0"/>
              </a:rPr>
              <a:t>Escalonamento no tempo</a:t>
            </a:r>
            <a:endParaRPr lang="pt-BR" sz="3600" i="1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6" name="Imagem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100" y="203199"/>
            <a:ext cx="144938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Demanda </a:t>
            </a:r>
            <a:r>
              <a:rPr lang="pt-BR" b="0" dirty="0" smtClean="0">
                <a:solidFill>
                  <a:schemeClr val="tx1"/>
                </a:solidFill>
              </a:rPr>
              <a:t>dependente x independente</a:t>
            </a:r>
            <a:endParaRPr lang="pt-BR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57188" y="1554163"/>
            <a:ext cx="11544300" cy="558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17463" algn="l">
              <a:lnSpc>
                <a:spcPct val="150000"/>
              </a:lnSpc>
              <a:buFontTx/>
              <a:buNone/>
            </a:pP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alt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caso do Miolo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, a quantidade de </a:t>
            </a:r>
            <a:r>
              <a:rPr lang="pt-BR" altLang="pt-BR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600 miolos têm que ser produzida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para serem colocados </a:t>
            </a:r>
            <a:r>
              <a:rPr lang="pt-BR" altLang="pt-BR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disponíveis na semana 20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requer uma </a:t>
            </a:r>
            <a:r>
              <a:rPr lang="pt-BR" altLang="pt-BR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 na semana 19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(pois seu tempo de obtenção é de uma semana).</a:t>
            </a:r>
          </a:p>
          <a:p>
            <a:pPr indent="17463" algn="l">
              <a:lnSpc>
                <a:spcPct val="150000"/>
              </a:lnSpc>
            </a:pPr>
            <a:endParaRPr lang="pt-BR" alt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7463" algn="l">
              <a:lnSpc>
                <a:spcPct val="150000"/>
              </a:lnSpc>
              <a:buFontTx/>
              <a:buNone/>
            </a:pP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- Com a repetição deste raciocínio, chega-se a </a:t>
            </a:r>
          </a:p>
          <a:p>
            <a:pPr indent="17463" algn="l">
              <a:lnSpc>
                <a:spcPct val="150000"/>
              </a:lnSpc>
              <a:buFontTx/>
              <a:buNone/>
            </a:pP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pt-BR" alt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panorama geral de necessidades de liberação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BR" altLang="pt-BR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(Ordem de Compra) e </a:t>
            </a:r>
            <a:r>
              <a:rPr lang="pt-BR" altLang="pt-BR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(Ordem de Produção).</a:t>
            </a:r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45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6" name="Imagem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100" y="203199"/>
            <a:ext cx="144938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Demanda </a:t>
            </a:r>
            <a:r>
              <a:rPr lang="pt-BR" b="0" dirty="0" smtClean="0">
                <a:solidFill>
                  <a:schemeClr val="tx1"/>
                </a:solidFill>
              </a:rPr>
              <a:t>dependente x independente</a:t>
            </a:r>
            <a:endParaRPr lang="pt-BR" b="0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0" y="203199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i="1" smtClean="0">
                <a:solidFill>
                  <a:schemeClr val="bg1"/>
                </a:solidFill>
                <a:latin typeface="Bookman Old Style" panose="02050604050505020204" pitchFamily="18" charset="0"/>
              </a:rPr>
              <a:t>Registro básico do MRP</a:t>
            </a:r>
            <a:endParaRPr lang="pt-BR" altLang="pt-BR" sz="3600" b="1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2404269" y="3507077"/>
            <a:ext cx="9144000" cy="2736850"/>
            <a:chOff x="0" y="1026"/>
            <a:chExt cx="5760" cy="1724"/>
          </a:xfrm>
        </p:grpSpPr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72"/>
              <a:ext cx="5760" cy="16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AutoShape 7"/>
            <p:cNvSpPr>
              <a:spLocks/>
            </p:cNvSpPr>
            <p:nvPr/>
          </p:nvSpPr>
          <p:spPr bwMode="auto">
            <a:xfrm rot="5400000">
              <a:off x="4105" y="-153"/>
              <a:ext cx="135" cy="3039"/>
            </a:xfrm>
            <a:prstGeom prst="leftBrace">
              <a:avLst>
                <a:gd name="adj1" fmla="val 18759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3334" y="1026"/>
              <a:ext cx="185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altLang="pt-BR"/>
                <a:t>Horizonte de Planejamento</a:t>
              </a:r>
              <a:endParaRPr lang="en-US" altLang="pt-BR"/>
            </a:p>
          </p:txBody>
        </p:sp>
      </p:grp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93675" y="1406732"/>
            <a:ext cx="11998325" cy="2349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60000"/>
              </a:spcBef>
            </a:pPr>
            <a:r>
              <a:rPr lang="pt-BR" altLang="pt-BR" b="1" u="sng" dirty="0">
                <a:solidFill>
                  <a:schemeClr val="tx2"/>
                </a:solidFill>
              </a:rPr>
              <a:t>Necessidades Brutas</a:t>
            </a:r>
            <a:r>
              <a:rPr lang="pt-BR" altLang="pt-BR" dirty="0"/>
              <a:t> – são saídas esperadas de material do estoque</a:t>
            </a:r>
          </a:p>
          <a:p>
            <a:pPr eaLnBrk="1" hangingPunct="1">
              <a:lnSpc>
                <a:spcPct val="115000"/>
              </a:lnSpc>
              <a:spcBef>
                <a:spcPct val="60000"/>
              </a:spcBef>
            </a:pPr>
            <a:r>
              <a:rPr lang="pt-BR" altLang="pt-BR" b="1" u="sng" dirty="0">
                <a:solidFill>
                  <a:schemeClr val="tx2"/>
                </a:solidFill>
              </a:rPr>
              <a:t>Recebimentos Programados</a:t>
            </a:r>
            <a:r>
              <a:rPr lang="pt-BR" altLang="pt-BR" dirty="0"/>
              <a:t> – são chegadas de materiais disponibilizados ao estoque</a:t>
            </a:r>
          </a:p>
          <a:p>
            <a:pPr eaLnBrk="1" hangingPunct="1">
              <a:lnSpc>
                <a:spcPct val="115000"/>
              </a:lnSpc>
              <a:spcBef>
                <a:spcPct val="60000"/>
              </a:spcBef>
            </a:pPr>
            <a:r>
              <a:rPr lang="pt-BR" altLang="pt-BR" b="1" u="sng" dirty="0">
                <a:solidFill>
                  <a:schemeClr val="tx2"/>
                </a:solidFill>
              </a:rPr>
              <a:t>Estoque Projetado</a:t>
            </a:r>
            <a:r>
              <a:rPr lang="pt-BR" altLang="pt-BR" dirty="0"/>
              <a:t> – correspondem as quantidades do item que, espera-se, que estejam disponíveis em estoque.</a:t>
            </a:r>
          </a:p>
          <a:p>
            <a:pPr eaLnBrk="1" hangingPunct="1">
              <a:lnSpc>
                <a:spcPct val="115000"/>
              </a:lnSpc>
              <a:spcBef>
                <a:spcPct val="60000"/>
              </a:spcBef>
            </a:pPr>
            <a:r>
              <a:rPr lang="pt-BR" altLang="pt-BR" b="1" u="sng" dirty="0">
                <a:solidFill>
                  <a:schemeClr val="tx2"/>
                </a:solidFill>
              </a:rPr>
              <a:t>Recebimento de Ordens Planejadas</a:t>
            </a:r>
            <a:r>
              <a:rPr lang="pt-BR" altLang="pt-BR" dirty="0"/>
              <a:t> </a:t>
            </a:r>
          </a:p>
          <a:p>
            <a:pPr eaLnBrk="1" hangingPunct="1">
              <a:lnSpc>
                <a:spcPct val="115000"/>
              </a:lnSpc>
              <a:spcBef>
                <a:spcPct val="60000"/>
              </a:spcBef>
            </a:pPr>
            <a:r>
              <a:rPr lang="pt-BR" altLang="pt-BR" b="1" u="sng" dirty="0">
                <a:solidFill>
                  <a:schemeClr val="tx2"/>
                </a:solidFill>
              </a:rPr>
              <a:t>Liberação de Ordens Planejadas</a:t>
            </a:r>
            <a:endParaRPr lang="en-US" altLang="pt-BR" b="1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004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6" name="Imagem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100" y="203199"/>
            <a:ext cx="144938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Demanda </a:t>
            </a:r>
            <a:r>
              <a:rPr lang="pt-BR" b="0" dirty="0" smtClean="0">
                <a:solidFill>
                  <a:schemeClr val="tx1"/>
                </a:solidFill>
              </a:rPr>
              <a:t>dependente x independente</a:t>
            </a:r>
            <a:endParaRPr lang="pt-BR" b="0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193674" y="203199"/>
            <a:ext cx="957897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altLang="pt-BR" sz="36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Registro básico com lotes múltiplos</a:t>
            </a:r>
            <a:endParaRPr lang="pt-BR" altLang="pt-BR" sz="36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55" y="2343149"/>
            <a:ext cx="11149014" cy="302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657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altLang="pt-BR" sz="3200" b="1" i="1">
                <a:solidFill>
                  <a:schemeClr val="bg1"/>
                </a:solidFill>
                <a:latin typeface="Bookman Old Style" panose="02050604050505020204" pitchFamily="18" charset="0"/>
              </a:rPr>
              <a:t>Registro básico com estoque de segurança</a:t>
            </a:r>
            <a:endParaRPr lang="pt-BR" sz="3200" b="1" i="1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6" name="Imagem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100" y="203199"/>
            <a:ext cx="144938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Demanda </a:t>
            </a:r>
            <a:r>
              <a:rPr lang="pt-BR" b="0" dirty="0" smtClean="0">
                <a:solidFill>
                  <a:schemeClr val="tx1"/>
                </a:solidFill>
              </a:rPr>
              <a:t>dependente x independente</a:t>
            </a:r>
            <a:endParaRPr lang="pt-BR" b="0" dirty="0"/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8680904"/>
              </p:ext>
            </p:extLst>
          </p:nvPr>
        </p:nvGraphicFramePr>
        <p:xfrm>
          <a:off x="300036" y="2371725"/>
          <a:ext cx="11327539" cy="2914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Imagem" r:id="rId5" imgW="5269992" imgH="1261872" progId="Word.Picture.8">
                  <p:embed/>
                </p:oleObj>
              </mc:Choice>
              <mc:Fallback>
                <p:oleObj name="Imagem" r:id="rId5" imgW="5269992" imgH="1261872" progId="Word.Picture.8">
                  <p:embed/>
                  <p:pic>
                    <p:nvPicPr>
                      <p:cNvPr id="307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" y="2371725"/>
                        <a:ext cx="11327539" cy="29146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0897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6" name="Imagem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100" y="203199"/>
            <a:ext cx="144938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Demanda </a:t>
            </a:r>
            <a:r>
              <a:rPr lang="pt-BR" b="0" dirty="0" smtClean="0">
                <a:solidFill>
                  <a:schemeClr val="tx1"/>
                </a:solidFill>
              </a:rPr>
              <a:t>dependente x independente</a:t>
            </a:r>
            <a:endParaRPr lang="pt-BR" b="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613" y="1143000"/>
            <a:ext cx="7829550" cy="5289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9470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6" name="Imagem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100" y="203199"/>
            <a:ext cx="144938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Demanda </a:t>
            </a:r>
            <a:r>
              <a:rPr lang="pt-BR" b="0" dirty="0" smtClean="0">
                <a:solidFill>
                  <a:schemeClr val="tx1"/>
                </a:solidFill>
              </a:rPr>
              <a:t>dependente x independente</a:t>
            </a:r>
            <a:endParaRPr lang="pt-BR" b="0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19137" y="1454150"/>
            <a:ext cx="11615738" cy="558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17463" algn="l">
              <a:lnSpc>
                <a:spcPct val="150000"/>
              </a:lnSpc>
            </a:pPr>
            <a:r>
              <a:rPr lang="pt-PT" altLang="pt-BR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Demanda independente</a:t>
            </a: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indent="17463" algn="l">
              <a:lnSpc>
                <a:spcPct val="150000"/>
              </a:lnSpc>
              <a:buFontTx/>
              <a:buNone/>
            </a:pP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é aquela demanda futura por um item que, pela </a:t>
            </a:r>
            <a:r>
              <a:rPr lang="pt-PT" altLang="pt-BR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impossibilidade de se calcular</a:t>
            </a: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, tem obrigatoriamente de </a:t>
            </a:r>
            <a:r>
              <a:rPr lang="pt-PT" altLang="pt-BR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 prevista</a:t>
            </a: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para que se possa </a:t>
            </a:r>
            <a:r>
              <a:rPr lang="pt-PT" altLang="pt-BR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gerir </a:t>
            </a: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o item.</a:t>
            </a:r>
          </a:p>
          <a:p>
            <a:pPr indent="17463" algn="l">
              <a:lnSpc>
                <a:spcPct val="150000"/>
              </a:lnSpc>
              <a:buFontTx/>
              <a:buNone/>
            </a:pPr>
            <a:endParaRPr lang="pt-PT" alt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7463" algn="l">
              <a:lnSpc>
                <a:spcPct val="150000"/>
              </a:lnSpc>
            </a:pPr>
            <a:r>
              <a:rPr lang="pt-PT" altLang="pt-BR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Demanda dependente</a:t>
            </a: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indent="17463" algn="l">
              <a:lnSpc>
                <a:spcPct val="150000"/>
              </a:lnSpc>
              <a:buFontTx/>
              <a:buNone/>
            </a:pP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é aquela que, </a:t>
            </a:r>
            <a:r>
              <a:rPr lang="pt-PT" altLang="pt-BR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partir de algum evento</a:t>
            </a: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(como um PMP) sob </a:t>
            </a:r>
            <a:r>
              <a:rPr lang="pt-PT" altLang="pt-BR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controle do planejador</a:t>
            </a: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, pode ser</a:t>
            </a:r>
            <a:r>
              <a:rPr lang="pt-PT" altLang="pt-BR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calculada</a:t>
            </a: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419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6" name="Imagem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100" y="203199"/>
            <a:ext cx="144938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Demanda </a:t>
            </a:r>
            <a:r>
              <a:rPr lang="pt-BR" b="0" dirty="0" smtClean="0">
                <a:solidFill>
                  <a:schemeClr val="tx1"/>
                </a:solidFill>
              </a:rPr>
              <a:t>dependente x independente</a:t>
            </a:r>
            <a:endParaRPr lang="pt-BR" b="0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28737" y="1911350"/>
            <a:ext cx="912336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20000"/>
              </a:spcBef>
            </a:pPr>
            <a:r>
              <a:rPr lang="pt-BR" altLang="pt-BR" sz="4800" b="1" i="1" dirty="0" smtClean="0">
                <a:latin typeface="Bookman Old Style" panose="02050604050505020204" pitchFamily="18" charset="0"/>
              </a:rPr>
              <a:t>MRP </a:t>
            </a:r>
            <a:r>
              <a:rPr lang="pt-BR" altLang="pt-BR" sz="4800" b="1" i="1" dirty="0">
                <a:latin typeface="Bookman Old Style" panose="02050604050505020204" pitchFamily="18" charset="0"/>
              </a:rPr>
              <a:t>– Cálculo de necessidade de materiais na rede de operações</a:t>
            </a:r>
          </a:p>
        </p:txBody>
      </p:sp>
    </p:spTree>
    <p:extLst>
      <p:ext uri="{BB962C8B-B14F-4D97-AF65-F5344CB8AC3E}">
        <p14:creationId xmlns:p14="http://schemas.microsoft.com/office/powerpoint/2010/main" val="508494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altLang="pt-BR" sz="4000" b="1" i="1">
                <a:solidFill>
                  <a:schemeClr val="bg1"/>
                </a:solidFill>
                <a:latin typeface="Bookman Old Style" panose="02050604050505020204" pitchFamily="18" charset="0"/>
              </a:rPr>
              <a:t>Observação</a:t>
            </a:r>
            <a:endParaRPr lang="pt-BR" sz="4000" i="1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6" name="Imagem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100" y="203199"/>
            <a:ext cx="144938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Demanda </a:t>
            </a:r>
            <a:r>
              <a:rPr lang="pt-BR" b="0" dirty="0" smtClean="0">
                <a:solidFill>
                  <a:schemeClr val="tx1"/>
                </a:solidFill>
              </a:rPr>
              <a:t>dependente x independente</a:t>
            </a:r>
            <a:endParaRPr lang="pt-BR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20287" y="1439863"/>
            <a:ext cx="11306972" cy="558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17463" algn="l">
              <a:lnSpc>
                <a:spcPct val="150000"/>
              </a:lnSpc>
              <a:buFontTx/>
              <a:buNone/>
            </a:pP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- Para que seja possível o </a:t>
            </a:r>
            <a:r>
              <a:rPr lang="pt-PT" altLang="pt-BR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cálculo de consumo</a:t>
            </a: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futuro de itens, é crucial que </a:t>
            </a:r>
            <a:r>
              <a:rPr lang="pt-PT" alt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haja informações precisas sobre os componentes</a:t>
            </a: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de determinado produto.</a:t>
            </a:r>
          </a:p>
          <a:p>
            <a:pPr indent="17463" algn="l">
              <a:lnSpc>
                <a:spcPct val="150000"/>
              </a:lnSpc>
            </a:pPr>
            <a:endParaRPr lang="pt-PT" alt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7463" algn="l">
              <a:lnSpc>
                <a:spcPct val="150000"/>
              </a:lnSpc>
              <a:buFontTx/>
              <a:buNone/>
            </a:pP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altLang="pt-B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Árvore ou estrutura do produto</a:t>
            </a:r>
          </a:p>
          <a:p>
            <a:pPr indent="17463" algn="l">
              <a:lnSpc>
                <a:spcPct val="150000"/>
              </a:lnSpc>
              <a:buFontTx/>
              <a:buNone/>
            </a:pP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Descreve todas as </a:t>
            </a:r>
            <a:r>
              <a:rPr lang="pt-BR" altLang="pt-BR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relações pai-filho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(indicação de componentes diretos) entre os  itens de determinado produto.</a:t>
            </a:r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762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altLang="pt-BR" sz="3600" b="1" i="1">
                <a:solidFill>
                  <a:schemeClr val="bg1"/>
                </a:solidFill>
                <a:latin typeface="Bookman Old Style" panose="02050604050505020204" pitchFamily="18" charset="0"/>
              </a:rPr>
              <a:t>Estrutura de produto - lapiseira</a:t>
            </a:r>
            <a:endParaRPr lang="pt-BR" sz="3600" i="1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6" name="Imagem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100" y="203199"/>
            <a:ext cx="144938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Demanda </a:t>
            </a:r>
            <a:r>
              <a:rPr lang="pt-BR" b="0" dirty="0" smtClean="0">
                <a:solidFill>
                  <a:schemeClr val="tx1"/>
                </a:solidFill>
              </a:rPr>
              <a:t>dependente x independente</a:t>
            </a:r>
            <a:endParaRPr lang="pt-BR" b="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7" y="1170781"/>
            <a:ext cx="9144000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4846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altLang="pt-BR" sz="3600" b="1" i="1">
                <a:solidFill>
                  <a:schemeClr val="bg1"/>
                </a:solidFill>
                <a:latin typeface="Bookman Old Style" panose="02050604050505020204" pitchFamily="18" charset="0"/>
              </a:rPr>
              <a:t>Explosão de Necessidades Brutas</a:t>
            </a:r>
            <a:endParaRPr lang="pt-BR" sz="3600" i="1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6" name="Imagem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100" y="203199"/>
            <a:ext cx="144938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Demanda </a:t>
            </a:r>
            <a:r>
              <a:rPr lang="pt-BR" b="0" dirty="0" smtClean="0">
                <a:solidFill>
                  <a:schemeClr val="tx1"/>
                </a:solidFill>
              </a:rPr>
              <a:t>dependente x independente</a:t>
            </a:r>
            <a:endParaRPr lang="pt-BR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39761" y="1497013"/>
            <a:ext cx="11404601" cy="558958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17463" algn="l">
              <a:lnSpc>
                <a:spcPct val="150000"/>
              </a:lnSpc>
              <a:buFontTx/>
              <a:buNone/>
              <a:defRPr/>
            </a:pPr>
            <a:r>
              <a:rPr lang="pt-PT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A estrutura do produto</a:t>
            </a:r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 auxilia na resposta das questões logísticas: </a:t>
            </a:r>
            <a:r>
              <a:rPr lang="pt-PT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que produzir</a:t>
            </a:r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PT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comprar</a:t>
            </a:r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indent="17463" algn="l">
              <a:lnSpc>
                <a:spcPct val="150000"/>
              </a:lnSpc>
              <a:defRPr/>
            </a:pPr>
            <a:endParaRPr lang="pt-P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7463" algn="l">
              <a:lnSpc>
                <a:spcPct val="150000"/>
              </a:lnSpc>
              <a:buFontTx/>
              <a:buNone/>
              <a:defRPr/>
            </a:pPr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 explosão das necessidades brutas</a:t>
            </a:r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 indica a quantidade total de </a:t>
            </a:r>
            <a:r>
              <a:rPr lang="pt-PT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componentes que necessita estar disponível</a:t>
            </a:r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 para a fabricação das quantidades necessárias de produtos</a:t>
            </a:r>
            <a:r>
              <a:rPr lang="pt-PT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3937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altLang="pt-BR" sz="3600" b="1" i="1">
                <a:solidFill>
                  <a:schemeClr val="bg1"/>
                </a:solidFill>
                <a:latin typeface="Bookman Old Style" panose="02050604050505020204" pitchFamily="18" charset="0"/>
              </a:rPr>
              <a:t>Escalonamento no tempo</a:t>
            </a:r>
            <a:endParaRPr lang="pt-BR" sz="3600" i="1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6" name="Imagem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100" y="203199"/>
            <a:ext cx="144938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Demanda </a:t>
            </a:r>
            <a:r>
              <a:rPr lang="pt-BR" b="0" dirty="0" smtClean="0">
                <a:solidFill>
                  <a:schemeClr val="tx1"/>
                </a:solidFill>
              </a:rPr>
              <a:t>dependente x independente</a:t>
            </a:r>
            <a:endParaRPr lang="pt-BR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50835" y="974723"/>
            <a:ext cx="11445875" cy="558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17463" algn="l">
              <a:lnSpc>
                <a:spcPct val="150000"/>
              </a:lnSpc>
              <a:buFontTx/>
              <a:buNone/>
            </a:pP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- Quando efetuar as ações de </a:t>
            </a:r>
            <a:r>
              <a:rPr lang="pt-PT" altLang="pt-BR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comprar</a:t>
            </a: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ou </a:t>
            </a:r>
            <a:r>
              <a:rPr lang="pt-PT" altLang="pt-BR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produzir</a:t>
            </a: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indent="17463" algn="l">
              <a:lnSpc>
                <a:spcPct val="150000"/>
              </a:lnSpc>
            </a:pPr>
            <a:endParaRPr lang="pt-PT" alt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7463" algn="l">
              <a:lnSpc>
                <a:spcPct val="150000"/>
              </a:lnSpc>
              <a:buFontTx/>
              <a:buNone/>
            </a:pP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altLang="pt-B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Lógica do MRP</a:t>
            </a: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– programar atividades para   o </a:t>
            </a:r>
            <a:r>
              <a:rPr lang="pt-PT" altLang="pt-BR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momento mais tarde</a:t>
            </a: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possível, de modo a </a:t>
            </a:r>
            <a:r>
              <a:rPr lang="pt-PT" altLang="pt-B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minimizar os estoques</a:t>
            </a: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17463" algn="l">
              <a:lnSpc>
                <a:spcPct val="150000"/>
              </a:lnSpc>
            </a:pPr>
            <a:endParaRPr lang="pt-PT" alt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7463" algn="l">
              <a:lnSpc>
                <a:spcPct val="150000"/>
              </a:lnSpc>
              <a:buFontTx/>
              <a:buNone/>
            </a:pP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-  O MRP parte  da </a:t>
            </a:r>
            <a:r>
              <a:rPr lang="pt-PT" altLang="pt-BR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visão do futuro</a:t>
            </a: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de necessidades de produtos acabados e vem “explodindo” as necessidades de componentes nível a nível, </a:t>
            </a:r>
            <a:r>
              <a:rPr lang="pt-PT" altLang="pt-BR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trás  no tempo</a:t>
            </a: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037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50000"/>
              </a:spcBef>
            </a:pPr>
            <a:r>
              <a:rPr lang="pt-BR" altLang="pt-BR" sz="2800" b="1" i="1">
                <a:latin typeface="Bookman Old Style" panose="02050604050505020204" pitchFamily="18" charset="0"/>
              </a:rPr>
              <a:t>Tempos de obtenção de todos os itens da lapiseira</a:t>
            </a:r>
            <a:endParaRPr lang="en-US" altLang="pt-BR" sz="2800" b="1" i="1" dirty="0">
              <a:latin typeface="Bookman Old Style" panose="02050604050505020204" pitchFamily="18" charset="0"/>
            </a:endParaRPr>
          </a:p>
        </p:txBody>
      </p:sp>
      <p:pic>
        <p:nvPicPr>
          <p:cNvPr id="6" name="Imagem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100" y="203199"/>
            <a:ext cx="144938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Demanda </a:t>
            </a:r>
            <a:r>
              <a:rPr lang="pt-BR" b="0" dirty="0" smtClean="0">
                <a:solidFill>
                  <a:schemeClr val="tx1"/>
                </a:solidFill>
              </a:rPr>
              <a:t>dependente x independente</a:t>
            </a:r>
            <a:endParaRPr lang="pt-BR" b="0" dirty="0"/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6338085"/>
              </p:ext>
            </p:extLst>
          </p:nvPr>
        </p:nvGraphicFramePr>
        <p:xfrm>
          <a:off x="1585913" y="1092200"/>
          <a:ext cx="7936540" cy="5268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o" r:id="rId5" imgW="9078840" imgH="6026040" progId="Word.Document.6">
                  <p:embed/>
                </p:oleObj>
              </mc:Choice>
              <mc:Fallback>
                <p:oleObj name="Documento" r:id="rId5" imgW="9078840" imgH="6026040" progId="Word.Document.6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5913" y="1092200"/>
                        <a:ext cx="7936540" cy="5268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688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altLang="pt-BR" sz="3600" b="1" i="1">
                <a:solidFill>
                  <a:schemeClr val="bg1"/>
                </a:solidFill>
                <a:latin typeface="Bookman Old Style" panose="02050604050505020204" pitchFamily="18" charset="0"/>
              </a:rPr>
              <a:t>Cálculo das Necessidades Líquidas</a:t>
            </a:r>
            <a:endParaRPr lang="pt-BR" sz="3600" i="1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6" name="Imagem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100" y="203199"/>
            <a:ext cx="144938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Demanda </a:t>
            </a:r>
            <a:r>
              <a:rPr lang="pt-BR" b="0" dirty="0" smtClean="0">
                <a:solidFill>
                  <a:schemeClr val="tx1"/>
                </a:solidFill>
              </a:rPr>
              <a:t>dependente x independente</a:t>
            </a:r>
            <a:endParaRPr lang="pt-BR" b="0" dirty="0"/>
          </a:p>
        </p:txBody>
      </p:sp>
      <p:sp>
        <p:nvSpPr>
          <p:cNvPr id="8" name="Text Box 116"/>
          <p:cNvSpPr txBox="1">
            <a:spLocks noChangeArrowheads="1"/>
          </p:cNvSpPr>
          <p:nvPr/>
        </p:nvSpPr>
        <p:spPr bwMode="auto">
          <a:xfrm>
            <a:off x="207963" y="907597"/>
            <a:ext cx="11693525" cy="1728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pt-BR" altLang="pt-BR" sz="20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</a:t>
            </a:r>
            <a:r>
              <a:rPr lang="pt-BR" alt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– Entrega de 1000 lapiseiras P207 na semana 21.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Tx/>
              <a:buChar char="-"/>
            </a:pPr>
            <a:r>
              <a:rPr lang="pt-BR" alt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Decisão por não estocar produtos acabados na empresa.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Tx/>
              <a:buChar char="-"/>
            </a:pPr>
            <a:r>
              <a:rPr lang="pt-BR" alt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Neste caso, a necessidade bruta será igual a necessidade líquida</a:t>
            </a:r>
            <a:endParaRPr lang="en-US" alt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Group 1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8960934"/>
              </p:ext>
            </p:extLst>
          </p:nvPr>
        </p:nvGraphicFramePr>
        <p:xfrm>
          <a:off x="683814" y="2707136"/>
          <a:ext cx="8462963" cy="3575051"/>
        </p:xfrm>
        <a:graphic>
          <a:graphicData uri="http://schemas.openxmlformats.org/drawingml/2006/table">
            <a:tbl>
              <a:tblPr/>
              <a:tblGrid>
                <a:gridCol w="2195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7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6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Item (Filhos do item Lapiseira P207)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27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Necessidade bruta  para semana 20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Estoque projetado na semana 20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Necessidade líquida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0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Corpo Externo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800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Miolo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400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600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Tampa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Corpo da ponteira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1300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Guia da ponteira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Presilha de bolso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1500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Text Box 118"/>
          <p:cNvSpPr txBox="1">
            <a:spLocks noChangeArrowheads="1"/>
          </p:cNvSpPr>
          <p:nvPr/>
        </p:nvSpPr>
        <p:spPr bwMode="auto">
          <a:xfrm>
            <a:off x="9282906" y="4958748"/>
            <a:ext cx="31813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600" i="1" dirty="0"/>
              <a:t>A partir da informação do estoque projetado é possível </a:t>
            </a:r>
            <a:r>
              <a:rPr lang="pt-BR" altLang="pt-BR" sz="1600" b="1" i="1" dirty="0">
                <a:solidFill>
                  <a:schemeClr val="tx2"/>
                </a:solidFill>
              </a:rPr>
              <a:t>calcular as necessidades líquidas de todos os itens filhos</a:t>
            </a:r>
            <a:r>
              <a:rPr lang="pt-BR" altLang="pt-BR" sz="1600" i="1" dirty="0"/>
              <a:t> da lapiseira P207.</a:t>
            </a:r>
          </a:p>
        </p:txBody>
      </p:sp>
    </p:spTree>
    <p:extLst>
      <p:ext uri="{BB962C8B-B14F-4D97-AF65-F5344CB8AC3E}">
        <p14:creationId xmlns:p14="http://schemas.microsoft.com/office/powerpoint/2010/main" val="28292352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594</Words>
  <Application>Microsoft Office PowerPoint</Application>
  <PresentationFormat>Widescreen</PresentationFormat>
  <Paragraphs>88</Paragraphs>
  <Slides>15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15</vt:i4>
      </vt:variant>
    </vt:vector>
  </HeadingPairs>
  <TitlesOfParts>
    <vt:vector size="24" baseType="lpstr">
      <vt:lpstr>Arial</vt:lpstr>
      <vt:lpstr>Bookman Old Style</vt:lpstr>
      <vt:lpstr>Calibri</vt:lpstr>
      <vt:lpstr>Calibri Light</vt:lpstr>
      <vt:lpstr>Tahoma</vt:lpstr>
      <vt:lpstr>Times New Roman</vt:lpstr>
      <vt:lpstr>Tema do Office</vt:lpstr>
      <vt:lpstr>Documento</vt:lpstr>
      <vt:lpstr>Imagem do Microsoft Office Word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FACOPI Treinamentos e consultoria</dc:creator>
  <cp:lastModifiedBy>FACOPI Treinamentos e consultoria</cp:lastModifiedBy>
  <cp:revision>4</cp:revision>
  <dcterms:created xsi:type="dcterms:W3CDTF">2018-10-18T12:19:42Z</dcterms:created>
  <dcterms:modified xsi:type="dcterms:W3CDTF">2018-10-18T12:48:14Z</dcterms:modified>
</cp:coreProperties>
</file>