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86355" autoAdjust="0"/>
  </p:normalViewPr>
  <p:slideViewPr>
    <p:cSldViewPr>
      <p:cViewPr varScale="1">
        <p:scale>
          <a:sx n="61" d="100"/>
          <a:sy n="61" d="100"/>
        </p:scale>
        <p:origin x="90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B89F-7B82-486B-9669-7A4D0276585B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A872-BF19-4B08-8871-F7FC7C1A1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5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B89F-7B82-486B-9669-7A4D0276585B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A872-BF19-4B08-8871-F7FC7C1A1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0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B89F-7B82-486B-9669-7A4D0276585B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A872-BF19-4B08-8871-F7FC7C1A1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85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B89F-7B82-486B-9669-7A4D0276585B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A872-BF19-4B08-8871-F7FC7C1A1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0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B89F-7B82-486B-9669-7A4D0276585B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A872-BF19-4B08-8871-F7FC7C1A1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51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B89F-7B82-486B-9669-7A4D0276585B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A872-BF19-4B08-8871-F7FC7C1A1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41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B89F-7B82-486B-9669-7A4D0276585B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A872-BF19-4B08-8871-F7FC7C1A1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45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B89F-7B82-486B-9669-7A4D0276585B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A872-BF19-4B08-8871-F7FC7C1A1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37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B89F-7B82-486B-9669-7A4D0276585B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A872-BF19-4B08-8871-F7FC7C1A15B4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420" y="5589240"/>
            <a:ext cx="683568" cy="5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B89F-7B82-486B-9669-7A4D0276585B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A872-BF19-4B08-8871-F7FC7C1A1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8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B89F-7B82-486B-9669-7A4D0276585B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A872-BF19-4B08-8871-F7FC7C1A1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47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0B89F-7B82-486B-9669-7A4D0276585B}" type="datetimeFigureOut">
              <a:rPr lang="pt-BR" smtClean="0"/>
              <a:t>09/03/2018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3A872-BF19-4B08-8871-F7FC7C1A1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9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" t="15363" r="9898" b="11929"/>
          <a:stretch>
            <a:fillRect/>
          </a:stretch>
        </p:blipFill>
        <p:spPr bwMode="auto">
          <a:xfrm>
            <a:off x="2210155" y="3356992"/>
            <a:ext cx="30543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-22225" y="6434138"/>
            <a:ext cx="9144000" cy="215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Aula: Ciclo de Vida</a:t>
            </a:r>
            <a:endParaRPr lang="pt-BR" dirty="0"/>
          </a:p>
        </p:txBody>
      </p:sp>
      <p:pic>
        <p:nvPicPr>
          <p:cNvPr id="7" name="Espaço Reservado para Conteúdo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1113"/>
            <a:ext cx="2636837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19593" y="-542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03200"/>
            <a:ext cx="14493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847155" y="2435327"/>
            <a:ext cx="6984776" cy="863600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709613" eaLnBrk="0" hangingPunct="0">
              <a:lnSpc>
                <a:spcPct val="150000"/>
              </a:lnSpc>
              <a:defRPr/>
            </a:pPr>
            <a:r>
              <a:rPr lang="it-IT" sz="5400" b="1" dirty="0" smtClean="0">
                <a:latin typeface="Bookman Old Style" panose="02050604050505020204" pitchFamily="18" charset="0"/>
              </a:rPr>
              <a:t>Ciclo da Vida</a:t>
            </a:r>
            <a:endParaRPr lang="it-IT" sz="5400" b="1" dirty="0">
              <a:latin typeface="Bookman Old Style" panose="020506040505050202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084168" y="4988566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Prof.: Fábio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Pinhero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-22226" y="6434138"/>
            <a:ext cx="9179873" cy="1986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Aula: Ciclo de Vida</a:t>
            </a:r>
            <a:endParaRPr lang="pt-BR" dirty="0"/>
          </a:p>
        </p:txBody>
      </p:sp>
      <p:pic>
        <p:nvPicPr>
          <p:cNvPr id="6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1113"/>
            <a:ext cx="2636837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-30163" y="793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8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07" y="250031"/>
            <a:ext cx="14493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6207" y="248567"/>
            <a:ext cx="7556500" cy="512763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tx2"/>
                </a:solidFill>
                <a:latin typeface="Bookman Old Style" panose="02050604050505020204" pitchFamily="18" charset="0"/>
                <a:cs typeface="Arial" pitchFamily="34" charset="0"/>
              </a:rPr>
              <a:t>CICLO DE VIDA DO PROJETO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" y="1286394"/>
            <a:ext cx="8999326" cy="449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1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9477" y="6446043"/>
            <a:ext cx="9144000" cy="215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Aula: Ciclo de Vida</a:t>
            </a:r>
            <a:endParaRPr lang="pt-BR" dirty="0"/>
          </a:p>
        </p:txBody>
      </p:sp>
      <p:pic>
        <p:nvPicPr>
          <p:cNvPr id="6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1113"/>
            <a:ext cx="2636837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-1" y="-25120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8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07" y="250031"/>
            <a:ext cx="14493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 Box 6"/>
          <p:cNvSpPr txBox="1">
            <a:spLocks noChangeArrowheads="1"/>
          </p:cNvSpPr>
          <p:nvPr/>
        </p:nvSpPr>
        <p:spPr bwMode="auto">
          <a:xfrm>
            <a:off x="35737" y="1153250"/>
            <a:ext cx="903209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pt-BR" altLang="ja-JP" sz="2000" dirty="0" smtClean="0">
                <a:latin typeface="Arial" charset="0"/>
                <a:ea typeface="ヒラギノ角ゴ Pro W3" pitchFamily="1" charset="-128"/>
              </a:rPr>
              <a:t>A definição das fases do ciclo de vida de um projeto está diretamente ligada ao tipo de produto a ser gerado;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endParaRPr lang="pt-BR" altLang="ja-JP" sz="2000" dirty="0" smtClean="0">
              <a:latin typeface="Arial" charset="0"/>
              <a:ea typeface="ヒラギノ角ゴ Pro W3" pitchFamily="1" charset="-128"/>
            </a:endParaRP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pt-BR" altLang="ja-JP" sz="2000" dirty="0" smtClean="0">
                <a:latin typeface="Arial" charset="0"/>
                <a:ea typeface="ヒラギノ角ゴ Pro W3" pitchFamily="1" charset="-128"/>
              </a:rPr>
              <a:t>Na </a:t>
            </a:r>
            <a:r>
              <a:rPr lang="pt-BR" altLang="ja-JP" sz="2000" b="1" dirty="0" smtClean="0">
                <a:latin typeface="Arial" charset="0"/>
                <a:ea typeface="ヒラギノ角ゴ Pro W3" pitchFamily="1" charset="-128"/>
              </a:rPr>
              <a:t>fase inicial</a:t>
            </a:r>
            <a:r>
              <a:rPr lang="pt-BR" altLang="ja-JP" sz="2000" dirty="0" smtClean="0">
                <a:latin typeface="Arial" charset="0"/>
                <a:ea typeface="ヒラギノ角ゴ Pro W3" pitchFamily="1" charset="-128"/>
              </a:rPr>
              <a:t> é identificada a necessidade do projeto e são estabelecidos seus objetivos, sendo autorizada ou não a sua execução, dependendo habitualmente do resultado de um estudo de viabilidade (</a:t>
            </a:r>
            <a:r>
              <a:rPr lang="pt-BR" altLang="ja-JP" sz="2000" i="1" dirty="0" smtClean="0">
                <a:latin typeface="Arial" charset="0"/>
                <a:ea typeface="ヒラギノ角ゴ Pro W3" pitchFamily="1" charset="-128"/>
              </a:rPr>
              <a:t>business case</a:t>
            </a:r>
            <a:r>
              <a:rPr lang="pt-BR" altLang="ja-JP" sz="2000" dirty="0" smtClean="0">
                <a:latin typeface="Arial" charset="0"/>
                <a:ea typeface="ヒラギノ角ゴ Pro W3" pitchFamily="1" charset="-128"/>
              </a:rPr>
              <a:t>);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endParaRPr lang="pt-BR" altLang="ja-JP" sz="2000" dirty="0" smtClean="0">
              <a:latin typeface="Arial" charset="0"/>
              <a:ea typeface="ヒラギノ角ゴ Pro W3" pitchFamily="1" charset="-128"/>
            </a:endParaRP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pt-BR" altLang="ja-JP" sz="2000" dirty="0" smtClean="0">
                <a:latin typeface="Arial" charset="0"/>
                <a:ea typeface="ヒラギノ角ゴ Pro W3" pitchFamily="1" charset="-128"/>
              </a:rPr>
              <a:t>Nas </a:t>
            </a:r>
            <a:r>
              <a:rPr lang="pt-BR" altLang="ja-JP" sz="2000" b="1" dirty="0" smtClean="0">
                <a:latin typeface="Arial" charset="0"/>
                <a:ea typeface="ヒラギノ角ゴ Pro W3" pitchFamily="1" charset="-128"/>
              </a:rPr>
              <a:t>fases intermediárias</a:t>
            </a:r>
            <a:r>
              <a:rPr lang="pt-BR" altLang="ja-JP" sz="2000" dirty="0" smtClean="0">
                <a:latin typeface="Arial" charset="0"/>
                <a:ea typeface="ヒラギノ角ゴ Pro W3" pitchFamily="1" charset="-128"/>
              </a:rPr>
              <a:t>, é colocado em prática tudo aquilo que foi planejado. Grande parte do orçamento e do esforço do projeto é consumida nessas fases. Nesse momento, as entregas são os produtos e/ou serviços a serem gerados pelo projeto;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6207" y="109235"/>
            <a:ext cx="7556500" cy="512763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CICLO DE VIDA DO PROJETO</a:t>
            </a:r>
          </a:p>
        </p:txBody>
      </p:sp>
    </p:spTree>
    <p:extLst>
      <p:ext uri="{BB962C8B-B14F-4D97-AF65-F5344CB8AC3E}">
        <p14:creationId xmlns:p14="http://schemas.microsoft.com/office/powerpoint/2010/main" val="20354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6350" y="6462641"/>
            <a:ext cx="9144000" cy="215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Aula: Ciclo de Vida</a:t>
            </a:r>
            <a:endParaRPr lang="pt-BR" dirty="0"/>
          </a:p>
        </p:txBody>
      </p:sp>
      <p:pic>
        <p:nvPicPr>
          <p:cNvPr id="7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1113"/>
            <a:ext cx="2636837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-38100" y="0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07" y="250031"/>
            <a:ext cx="14493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107504" y="335637"/>
            <a:ext cx="7556500" cy="512763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CICLO DE VIDA DO PROJETO</a:t>
            </a: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-25750" y="1556792"/>
            <a:ext cx="889248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</a:pPr>
            <a:r>
              <a:rPr lang="pt-BR" altLang="ja-JP" dirty="0">
                <a:latin typeface="Arial" charset="0"/>
                <a:ea typeface="ヒラギノ角ゴ Pro W3" pitchFamily="84" charset="-128"/>
              </a:rPr>
              <a:t>Na </a:t>
            </a:r>
            <a:r>
              <a:rPr lang="pt-BR" altLang="ja-JP" b="1" dirty="0">
                <a:latin typeface="Arial" charset="0"/>
                <a:ea typeface="ヒラギノ角ゴ Pro W3" pitchFamily="84" charset="-128"/>
              </a:rPr>
              <a:t>fase final</a:t>
            </a:r>
            <a:r>
              <a:rPr lang="pt-BR" altLang="ja-JP" dirty="0">
                <a:latin typeface="Arial" charset="0"/>
                <a:ea typeface="ヒラギノ角ゴ Pro W3" pitchFamily="84" charset="-128"/>
              </a:rPr>
              <a:t>, os livros e documentos do projeto (inclusive os contratos) são encerrados e arquivados, com as partes interessadas devidamente comunicadas desse procedimento;</a:t>
            </a:r>
          </a:p>
        </p:txBody>
      </p:sp>
    </p:spTree>
    <p:extLst>
      <p:ext uri="{BB962C8B-B14F-4D97-AF65-F5344CB8AC3E}">
        <p14:creationId xmlns:p14="http://schemas.microsoft.com/office/powerpoint/2010/main" val="24915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934200" y="2205038"/>
            <a:ext cx="1981200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>
                <a:latin typeface="Arial" charset="0"/>
              </a:rPr>
              <a:t>ENTREGA</a:t>
            </a:r>
          </a:p>
        </p:txBody>
      </p:sp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395288" y="549275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b="1">
                <a:latin typeface="Arial" charset="0"/>
              </a:rPr>
              <a:t>retrata as fases principais de muitos tipos de projetos.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981200" y="2797175"/>
            <a:ext cx="197167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>
                <a:latin typeface="Arial" charset="0"/>
              </a:rPr>
              <a:t>DESENHO</a:t>
            </a:r>
          </a:p>
        </p:txBody>
      </p:sp>
      <p:sp>
        <p:nvSpPr>
          <p:cNvPr id="23558" name="Text Box 2"/>
          <p:cNvSpPr txBox="1">
            <a:spLocks noChangeArrowheads="1"/>
          </p:cNvSpPr>
          <p:nvPr/>
        </p:nvSpPr>
        <p:spPr bwMode="auto">
          <a:xfrm>
            <a:off x="179388" y="3157538"/>
            <a:ext cx="1981200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>
                <a:latin typeface="Arial" charset="0"/>
              </a:rPr>
              <a:t>IDÉIA</a:t>
            </a:r>
          </a:p>
        </p:txBody>
      </p:sp>
      <p:pic>
        <p:nvPicPr>
          <p:cNvPr id="6154" name="Imagem 11" descr="untitled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14675"/>
            <a:ext cx="1878012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Imagem 12" descr="untitled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835400"/>
            <a:ext cx="19319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9" descr="http://t2.gstatic.com/images?q=tbn:ANd9GcScFeKjhvC-Pfsa780Ztnqi3GJcrVgpl_7NXSyRVZN62N-eoA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2971800"/>
            <a:ext cx="20129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1" descr="http://t3.gstatic.com/images?q=tbn:ANd9GcRP_OvbUXjfpyhVio-cAnc84sCMNe4B5eZ9idaQbGDAiRUMGH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79863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Text Box 7"/>
          <p:cNvSpPr txBox="1">
            <a:spLocks noChangeArrowheads="1"/>
          </p:cNvSpPr>
          <p:nvPr/>
        </p:nvSpPr>
        <p:spPr bwMode="auto">
          <a:xfrm>
            <a:off x="34925" y="1125538"/>
            <a:ext cx="720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pt-BR" altLang="ja-JP" dirty="0">
                <a:solidFill>
                  <a:srgbClr val="1C3974"/>
                </a:solidFill>
                <a:latin typeface="Arial" charset="0"/>
                <a:ea typeface="ヒラギノ角ゴ Pro W3" pitchFamily="84" charset="-128"/>
              </a:rPr>
              <a:t>Exemplo de ciclo de vida de projetos</a:t>
            </a:r>
          </a:p>
        </p:txBody>
      </p:sp>
      <p:sp>
        <p:nvSpPr>
          <p:cNvPr id="14" name="Retângulo 13">
            <a:extLst>
              <a:ext uri="{FF2B5EF4-FFF2-40B4-BE49-F238E27FC236}"/>
            </a:extLst>
          </p:cNvPr>
          <p:cNvSpPr/>
          <p:nvPr/>
        </p:nvSpPr>
        <p:spPr>
          <a:xfrm>
            <a:off x="-22225" y="6434138"/>
            <a:ext cx="9144000" cy="215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Aula: Ciclo de Vida</a:t>
            </a:r>
            <a:endParaRPr lang="pt-BR" dirty="0"/>
          </a:p>
        </p:txBody>
      </p:sp>
      <p:pic>
        <p:nvPicPr>
          <p:cNvPr id="15" name="Espaço Reservado para Conteúdo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1113"/>
            <a:ext cx="2636837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7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07" y="250031"/>
            <a:ext cx="14493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5473" y="220662"/>
            <a:ext cx="7556500" cy="512763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CICLO DE VIDA DO PROJETO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657600" y="2459038"/>
            <a:ext cx="3524250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 dirty="0">
                <a:latin typeface="Arial" charset="0"/>
              </a:rPr>
              <a:t>DESENVOLVIMENTO</a:t>
            </a:r>
          </a:p>
        </p:txBody>
      </p:sp>
    </p:spTree>
    <p:extLst>
      <p:ext uri="{BB962C8B-B14F-4D97-AF65-F5344CB8AC3E}">
        <p14:creationId xmlns:p14="http://schemas.microsoft.com/office/powerpoint/2010/main" val="40033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1" grpId="0" animBg="1"/>
      <p:bldP spid="276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34925" y="549275"/>
            <a:ext cx="720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pt-BR" altLang="ja-JP" b="1">
                <a:solidFill>
                  <a:srgbClr val="1C3974"/>
                </a:solidFill>
                <a:latin typeface="Arial" charset="0"/>
                <a:ea typeface="ヒラギノ角ゴ Pro W3" pitchFamily="84" charset="-128"/>
              </a:rPr>
              <a:t>Impacto das variáveis...</a:t>
            </a:r>
            <a:endParaRPr lang="pt-BR" altLang="ja-JP">
              <a:solidFill>
                <a:srgbClr val="1C3974"/>
              </a:solidFill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-22225" y="6434138"/>
            <a:ext cx="9144000" cy="215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Aula: Ciclo de Vida</a:t>
            </a:r>
            <a:endParaRPr lang="pt-BR" dirty="0"/>
          </a:p>
        </p:txBody>
      </p:sp>
      <p:pic>
        <p:nvPicPr>
          <p:cNvPr id="7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1113"/>
            <a:ext cx="2636837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-9525" y="0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CICLO DE VIDA DO PROJETO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07" y="250031"/>
            <a:ext cx="14493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5" t="18079" r="16031" b="14722"/>
          <a:stretch>
            <a:fillRect/>
          </a:stretch>
        </p:blipFill>
        <p:spPr bwMode="auto">
          <a:xfrm>
            <a:off x="337307" y="1228259"/>
            <a:ext cx="8424936" cy="469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3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4925" y="44450"/>
            <a:ext cx="7556500" cy="512763"/>
          </a:xfrm>
          <a:prstGeom prst="rect">
            <a:avLst/>
          </a:prstGeom>
          <a:noFill/>
          <a:extLst/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t-BR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CICLO DE VIDA DO PROJETO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34925" y="549275"/>
            <a:ext cx="720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pt-BR" altLang="ja-JP" b="1">
                <a:solidFill>
                  <a:srgbClr val="1C3974"/>
                </a:solidFill>
                <a:latin typeface="Arial" charset="0"/>
                <a:ea typeface="ヒラギノ角ゴ Pro W3" pitchFamily="84" charset="-128"/>
              </a:rPr>
              <a:t>Impacto das variáveis...</a:t>
            </a:r>
            <a:endParaRPr lang="pt-BR" altLang="ja-JP">
              <a:solidFill>
                <a:srgbClr val="1C3974"/>
              </a:solidFill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-22226" y="6434137"/>
            <a:ext cx="9181215" cy="2364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Aula: Ciclo de Vida</a:t>
            </a:r>
            <a:endParaRPr lang="pt-BR" dirty="0"/>
          </a:p>
        </p:txBody>
      </p:sp>
      <p:pic>
        <p:nvPicPr>
          <p:cNvPr id="8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1113"/>
            <a:ext cx="2636837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/>
            </a:extLst>
          </p:cNvPr>
          <p:cNvSpPr/>
          <p:nvPr/>
        </p:nvSpPr>
        <p:spPr>
          <a:xfrm>
            <a:off x="-3263" y="-11113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6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CICLO DE VIDA DO PROJETO</a:t>
            </a:r>
          </a:p>
        </p:txBody>
      </p:sp>
      <p:pic>
        <p:nvPicPr>
          <p:cNvPr id="10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07" y="250031"/>
            <a:ext cx="14493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CaixaDeTexto 1"/>
          <p:cNvSpPr txBox="1">
            <a:spLocks noChangeArrowheads="1"/>
          </p:cNvSpPr>
          <p:nvPr/>
        </p:nvSpPr>
        <p:spPr bwMode="auto">
          <a:xfrm rot="10800000" flipH="1" flipV="1">
            <a:off x="51190" y="1308772"/>
            <a:ext cx="899717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pt-BR" dirty="0" smtClean="0">
                <a:latin typeface="Arial" charset="0"/>
              </a:rPr>
              <a:t>•Fases </a:t>
            </a:r>
            <a:r>
              <a:rPr lang="pt-BR" dirty="0">
                <a:latin typeface="Arial" charset="0"/>
              </a:rPr>
              <a:t>são sequenciais e definidas por alguma forma de transferência técnica ou entrega;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pt-BR" dirty="0">
                <a:latin typeface="Arial" charset="0"/>
              </a:rPr>
              <a:t>• Nível baixo de utilização de recursos no inicio, máximo nas fases intermediárias, reduzida no encerramento;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pt-BR" dirty="0">
                <a:latin typeface="Arial" charset="0"/>
              </a:rPr>
              <a:t>• Nível de incerteza, riscos, e influência das partes interessadas maior no inicio;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pt-BR" dirty="0">
                <a:latin typeface="Arial" charset="0"/>
              </a:rPr>
              <a:t>• </a:t>
            </a:r>
            <a:r>
              <a:rPr lang="pt-BR" dirty="0" smtClean="0">
                <a:latin typeface="Arial" charset="0"/>
              </a:rPr>
              <a:t>Custo </a:t>
            </a:r>
            <a:r>
              <a:rPr lang="pt-BR" dirty="0">
                <a:latin typeface="Arial" charset="0"/>
              </a:rPr>
              <a:t>de mudanças menor no inicio.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44" y="4437112"/>
            <a:ext cx="3956237" cy="186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156794" y="4797151"/>
            <a:ext cx="2759021" cy="1575073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r>
              <a:rPr lang="it-IT" sz="24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Fazer certo o Trabalho</a:t>
            </a:r>
          </a:p>
          <a:p>
            <a:pPr>
              <a:defRPr/>
            </a:pPr>
            <a:r>
              <a:rPr lang="it-IT" sz="24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Mede a Eficiencia</a:t>
            </a:r>
            <a:endParaRPr lang="en-US" sz="24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Imagem 8" descr="http://www.blogcmmi.com.br/wp-content/uploads/2010/11/grupo-de-processos-estrategic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9" r="52791"/>
          <a:stretch>
            <a:fillRect/>
          </a:stretch>
        </p:blipFill>
        <p:spPr bwMode="auto">
          <a:xfrm>
            <a:off x="94529" y="1392523"/>
            <a:ext cx="22479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de seta reta 9"/>
          <p:cNvCxnSpPr>
            <a:stCxn id="9" idx="3"/>
            <a:endCxn id="12" idx="0"/>
          </p:cNvCxnSpPr>
          <p:nvPr/>
        </p:nvCxnSpPr>
        <p:spPr>
          <a:xfrm flipV="1">
            <a:off x="2342429" y="2012950"/>
            <a:ext cx="2246240" cy="2526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3813175" y="2012950"/>
            <a:ext cx="1550988" cy="511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/>
          </a:p>
        </p:txBody>
      </p:sp>
      <p:sp>
        <p:nvSpPr>
          <p:cNvPr id="11" name="Retângulo 10">
            <a:extLst>
              <a:ext uri="{FF2B5EF4-FFF2-40B4-BE49-F238E27FC236}"/>
            </a:extLst>
          </p:cNvPr>
          <p:cNvSpPr/>
          <p:nvPr/>
        </p:nvSpPr>
        <p:spPr>
          <a:xfrm>
            <a:off x="-22225" y="6434138"/>
            <a:ext cx="9144000" cy="215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Aula: Ciclo de Vida</a:t>
            </a:r>
            <a:endParaRPr lang="pt-BR" dirty="0"/>
          </a:p>
        </p:txBody>
      </p:sp>
      <p:pic>
        <p:nvPicPr>
          <p:cNvPr id="13" name="Espaço Reservado para Conteúdo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1113"/>
            <a:ext cx="2636837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>
            <a:extLst>
              <a:ext uri="{FF2B5EF4-FFF2-40B4-BE49-F238E27FC236}"/>
            </a:extLst>
          </p:cNvPr>
          <p:cNvSpPr/>
          <p:nvPr/>
        </p:nvSpPr>
        <p:spPr>
          <a:xfrm>
            <a:off x="-30624" y="0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5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07" y="250031"/>
            <a:ext cx="14493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2775744" y="1096952"/>
            <a:ext cx="5176838" cy="51831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pt-BR" b="1" dirty="0">
                <a:solidFill>
                  <a:schemeClr val="tx1"/>
                </a:solidFill>
              </a:rPr>
              <a:t>Portfólio</a:t>
            </a:r>
          </a:p>
        </p:txBody>
      </p:sp>
      <p:sp>
        <p:nvSpPr>
          <p:cNvPr id="4" name="Elipse 3"/>
          <p:cNvSpPr/>
          <p:nvPr/>
        </p:nvSpPr>
        <p:spPr>
          <a:xfrm>
            <a:off x="3119582" y="2265648"/>
            <a:ext cx="4511675" cy="40005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pt-BR" b="1" dirty="0">
                <a:solidFill>
                  <a:schemeClr val="tx1"/>
                </a:solidFill>
              </a:rPr>
              <a:t>Programa</a:t>
            </a:r>
          </a:p>
        </p:txBody>
      </p:sp>
      <p:sp>
        <p:nvSpPr>
          <p:cNvPr id="5" name="Elipse 4"/>
          <p:cNvSpPr/>
          <p:nvPr/>
        </p:nvSpPr>
        <p:spPr>
          <a:xfrm>
            <a:off x="3456131" y="3529806"/>
            <a:ext cx="3838575" cy="2873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pt-BR" b="1" dirty="0">
                <a:solidFill>
                  <a:schemeClr val="tx1"/>
                </a:solidFill>
              </a:rPr>
              <a:t>Projetos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4925" y="236029"/>
            <a:ext cx="7556500" cy="512763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r>
              <a:rPr lang="it-IT" sz="3600" b="1" dirty="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Arial" pitchFamily="34" charset="0"/>
              </a:rPr>
              <a:t>ABRANGÊNCIA DE PROJETOS</a:t>
            </a:r>
            <a:endParaRPr lang="en-US" sz="36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2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0839" y="6431495"/>
            <a:ext cx="9144000" cy="215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Aula: Ciclo de Vida</a:t>
            </a:r>
            <a:endParaRPr lang="pt-BR" dirty="0"/>
          </a:p>
        </p:txBody>
      </p:sp>
      <p:pic>
        <p:nvPicPr>
          <p:cNvPr id="6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35" y="-15082"/>
            <a:ext cx="2636837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-11218" y="-15082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8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07" y="250031"/>
            <a:ext cx="14493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4" descr="http://www.mp.go.gov.br/ead2/pluginfile.php/376/mod_resource/content/0/imagens/modulo2/imagem_modulo_II_aula2_stakehold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5387"/>
            <a:ext cx="8208912" cy="509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-22225" y="271653"/>
            <a:ext cx="7556500" cy="512762"/>
          </a:xfrm>
          <a:prstGeom prst="rect">
            <a:avLst/>
          </a:prstGeom>
          <a:noFill/>
          <a:extLst/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t-IT" sz="3200" b="1" dirty="0">
                <a:solidFill>
                  <a:schemeClr val="tx2"/>
                </a:solidFill>
                <a:latin typeface="Bookman Old Style" panose="02050604050505020204" pitchFamily="18" charset="0"/>
                <a:ea typeface="+mj-ea"/>
                <a:cs typeface="Arial" pitchFamily="34" charset="0"/>
              </a:rPr>
              <a:t>O QUE É UM PARTE INTERESSADA?</a:t>
            </a:r>
            <a:endParaRPr lang="en-US" sz="3200" b="1" dirty="0">
              <a:solidFill>
                <a:schemeClr val="tx2"/>
              </a:solidFill>
              <a:latin typeface="Bookman Old Style" panose="02050604050505020204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9538" y="6446044"/>
            <a:ext cx="9144000" cy="215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Aula: Ciclo de Vida</a:t>
            </a:r>
            <a:endParaRPr lang="pt-BR" dirty="0"/>
          </a:p>
        </p:txBody>
      </p:sp>
      <p:pic>
        <p:nvPicPr>
          <p:cNvPr id="6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1113"/>
            <a:ext cx="2636837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-38161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8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07" y="250031"/>
            <a:ext cx="14493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tângulo 1"/>
          <p:cNvSpPr>
            <a:spLocks noChangeArrowheads="1"/>
          </p:cNvSpPr>
          <p:nvPr/>
        </p:nvSpPr>
        <p:spPr bwMode="auto">
          <a:xfrm>
            <a:off x="153584" y="1387375"/>
            <a:ext cx="8852706" cy="334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Arial" charset="0"/>
              </a:rPr>
              <a:t>Pessoas e </a:t>
            </a:r>
            <a:r>
              <a:rPr lang="pt-BR" sz="2400" i="1" dirty="0">
                <a:latin typeface="Arial" charset="0"/>
              </a:rPr>
              <a:t>organizações</a:t>
            </a:r>
            <a:r>
              <a:rPr lang="pt-BR" sz="2400" dirty="0">
                <a:latin typeface="Arial" charset="0"/>
              </a:rPr>
              <a:t>, como </a:t>
            </a:r>
            <a:r>
              <a:rPr lang="pt-BR" sz="2400" i="1" dirty="0">
                <a:latin typeface="Arial" charset="0"/>
              </a:rPr>
              <a:t>clientes</a:t>
            </a:r>
            <a:r>
              <a:rPr lang="pt-BR" sz="2400" dirty="0">
                <a:latin typeface="Arial" charset="0"/>
              </a:rPr>
              <a:t>, </a:t>
            </a:r>
            <a:r>
              <a:rPr lang="pt-BR" sz="2400" i="1" dirty="0">
                <a:latin typeface="Arial" charset="0"/>
              </a:rPr>
              <a:t>patrocinadores</a:t>
            </a:r>
            <a:r>
              <a:rPr lang="pt-BR" sz="2400" dirty="0">
                <a:latin typeface="Arial" charset="0"/>
              </a:rPr>
              <a:t>, </a:t>
            </a:r>
            <a:r>
              <a:rPr lang="pt-BR" sz="2400" i="1" dirty="0">
                <a:latin typeface="Arial" charset="0"/>
              </a:rPr>
              <a:t>organizações executoras </a:t>
            </a:r>
            <a:r>
              <a:rPr lang="pt-BR" sz="2400" dirty="0">
                <a:latin typeface="Arial" charset="0"/>
              </a:rPr>
              <a:t>e o público, que estejam ativamente envolvidas no </a:t>
            </a:r>
            <a:r>
              <a:rPr lang="pt-BR" sz="2400" i="1" dirty="0">
                <a:latin typeface="Arial" charset="0"/>
              </a:rPr>
              <a:t>projeto </a:t>
            </a:r>
            <a:r>
              <a:rPr lang="pt-BR" sz="2400" dirty="0">
                <a:latin typeface="Arial" charset="0"/>
              </a:rPr>
              <a:t>ou cujos interesses possam ser afetados de forma positiva ou negativa pela execução ou término do projeto. Elas podem também exercer influência sobre o projeto e suas </a:t>
            </a:r>
            <a:r>
              <a:rPr lang="pt-BR" sz="2400" i="1" dirty="0">
                <a:latin typeface="Arial" charset="0"/>
              </a:rPr>
              <a:t>entregas</a:t>
            </a:r>
            <a:r>
              <a:rPr lang="pt-BR" sz="2400" dirty="0">
                <a:latin typeface="Arial" charset="0"/>
              </a:rPr>
              <a:t>.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7348" y="-85630"/>
            <a:ext cx="7988696" cy="512763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it-IT" sz="3600" b="1" dirty="0">
                <a:solidFill>
                  <a:schemeClr val="tx2"/>
                </a:solidFill>
                <a:latin typeface="Bookman Old Style" panose="02050604050505020204" pitchFamily="18" charset="0"/>
                <a:ea typeface="+mj-ea"/>
                <a:cs typeface="Arial" pitchFamily="34" charset="0"/>
              </a:rPr>
              <a:t>O QUE É UM PARTE INTERESSADA?</a:t>
            </a:r>
            <a:endParaRPr lang="en-US" sz="3600" b="1" dirty="0">
              <a:solidFill>
                <a:schemeClr val="tx2"/>
              </a:solidFill>
              <a:latin typeface="Bookman Old Style" panose="02050604050505020204" pitchFamily="18" charset="0"/>
              <a:ea typeface="+mj-ea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4329795"/>
            <a:ext cx="3939803" cy="20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34925" y="44450"/>
            <a:ext cx="7556500" cy="512763"/>
          </a:xfrm>
          <a:prstGeom prst="rect">
            <a:avLst/>
          </a:prstGeom>
          <a:noFill/>
          <a:extLst/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t-IT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COMO NASCE UM PROJETO?</a:t>
            </a:r>
            <a:endParaRPr lang="en-US" sz="32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Fluxograma: Vários documentos 7"/>
          <p:cNvSpPr/>
          <p:nvPr/>
        </p:nvSpPr>
        <p:spPr>
          <a:xfrm>
            <a:off x="3192465" y="1258095"/>
            <a:ext cx="2520950" cy="1439862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CLIENTES</a:t>
            </a:r>
          </a:p>
        </p:txBody>
      </p:sp>
      <p:sp>
        <p:nvSpPr>
          <p:cNvPr id="9" name="Fluxograma: Vários documentos 8"/>
          <p:cNvSpPr/>
          <p:nvPr/>
        </p:nvSpPr>
        <p:spPr>
          <a:xfrm>
            <a:off x="288927" y="2931123"/>
            <a:ext cx="2520950" cy="1439863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SOCIEDADE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uxograma: Vários documentos 9"/>
          <p:cNvSpPr/>
          <p:nvPr/>
        </p:nvSpPr>
        <p:spPr>
          <a:xfrm>
            <a:off x="1745680" y="4940078"/>
            <a:ext cx="2519362" cy="1439863"/>
          </a:xfrm>
          <a:prstGeom prst="flowChartMultidocumen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</a:p>
        </p:txBody>
      </p:sp>
      <p:sp>
        <p:nvSpPr>
          <p:cNvPr id="12296" name="Retângulo 12"/>
          <p:cNvSpPr>
            <a:spLocks noChangeArrowheads="1"/>
          </p:cNvSpPr>
          <p:nvPr/>
        </p:nvSpPr>
        <p:spPr bwMode="auto">
          <a:xfrm>
            <a:off x="125413" y="620713"/>
            <a:ext cx="631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b="1"/>
              <a:t>Projetos e planejamento estratégico</a:t>
            </a:r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2871595" y="2845391"/>
            <a:ext cx="3454399" cy="1933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035499" y="2647754"/>
            <a:ext cx="3022600" cy="2006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/>
            </a:extLst>
          </p:cNvPr>
          <p:cNvSpPr/>
          <p:nvPr/>
        </p:nvSpPr>
        <p:spPr>
          <a:xfrm>
            <a:off x="-22225" y="6434138"/>
            <a:ext cx="9175750" cy="1770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Aula: Ciclo de Vida</a:t>
            </a:r>
            <a:endParaRPr lang="pt-BR" dirty="0"/>
          </a:p>
        </p:txBody>
      </p:sp>
      <p:pic>
        <p:nvPicPr>
          <p:cNvPr id="13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73026"/>
            <a:ext cx="2636837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/>
            </a:extLst>
          </p:cNvPr>
          <p:cNvSpPr/>
          <p:nvPr/>
        </p:nvSpPr>
        <p:spPr>
          <a:xfrm>
            <a:off x="-15875" y="0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7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07" y="250031"/>
            <a:ext cx="14493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uxograma: Vários documentos 4"/>
          <p:cNvSpPr/>
          <p:nvPr/>
        </p:nvSpPr>
        <p:spPr>
          <a:xfrm>
            <a:off x="6172994" y="2098334"/>
            <a:ext cx="2647477" cy="1439862"/>
          </a:xfrm>
          <a:prstGeom prst="flowChartMultidocumen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uxograma: Vários documentos 13"/>
          <p:cNvSpPr/>
          <p:nvPr/>
        </p:nvSpPr>
        <p:spPr>
          <a:xfrm>
            <a:off x="5868988" y="4530725"/>
            <a:ext cx="2519362" cy="1439863"/>
          </a:xfrm>
          <a:prstGeom prst="flowChartMultidocumen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</a:p>
        </p:txBody>
      </p:sp>
    </p:spTree>
    <p:extLst>
      <p:ext uri="{BB962C8B-B14F-4D97-AF65-F5344CB8AC3E}">
        <p14:creationId xmlns:p14="http://schemas.microsoft.com/office/powerpoint/2010/main" val="719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tângulo 1"/>
          <p:cNvSpPr>
            <a:spLocks noChangeArrowheads="1"/>
          </p:cNvSpPr>
          <p:nvPr/>
        </p:nvSpPr>
        <p:spPr bwMode="auto">
          <a:xfrm>
            <a:off x="376952" y="5438977"/>
            <a:ext cx="58327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Secretaria Municipal de Transportes ampliou a Zona de Máxima Restrição de Circulação (ZMRC)</a:t>
            </a:r>
          </a:p>
        </p:txBody>
      </p:sp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2" y="3395927"/>
            <a:ext cx="56546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97700"/>
                  </a:outerShdw>
                </a:effectLst>
              </a14:hiddenEffects>
            </a:ext>
          </a:extLst>
        </p:spPr>
      </p:pic>
      <p:sp>
        <p:nvSpPr>
          <p:cNvPr id="9" name="Retângulo 8">
            <a:extLst>
              <a:ext uri="{FF2B5EF4-FFF2-40B4-BE49-F238E27FC236}"/>
            </a:extLst>
          </p:cNvPr>
          <p:cNvSpPr/>
          <p:nvPr/>
        </p:nvSpPr>
        <p:spPr>
          <a:xfrm>
            <a:off x="-22226" y="6434137"/>
            <a:ext cx="9172575" cy="224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Aula: Ciclo de Vida</a:t>
            </a:r>
            <a:endParaRPr lang="pt-BR" dirty="0"/>
          </a:p>
        </p:txBody>
      </p:sp>
      <p:pic>
        <p:nvPicPr>
          <p:cNvPr id="10" name="Espaço Reservado para Conteúdo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-2186"/>
            <a:ext cx="2636837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03200"/>
            <a:ext cx="14493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>
            <a:extLst>
              <a:ext uri="{FF2B5EF4-FFF2-40B4-BE49-F238E27FC236}"/>
            </a:extLst>
          </p:cNvPr>
          <p:cNvSpPr/>
          <p:nvPr/>
        </p:nvSpPr>
        <p:spPr>
          <a:xfrm>
            <a:off x="-31535" y="-26101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3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07" y="250031"/>
            <a:ext cx="14493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tângulo 1"/>
          <p:cNvSpPr>
            <a:spLocks noChangeArrowheads="1"/>
          </p:cNvSpPr>
          <p:nvPr/>
        </p:nvSpPr>
        <p:spPr bwMode="auto">
          <a:xfrm>
            <a:off x="149279" y="1046758"/>
            <a:ext cx="9109075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Arial" charset="0"/>
              </a:rPr>
              <a:t>Os projetos são frequentemente utilizados como meio de atingir o plano estratégico de uma organização. 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4751" y="4564457"/>
            <a:ext cx="2899420" cy="177779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71448" y="2230702"/>
            <a:ext cx="8785225" cy="9606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Requisito Legal: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mudança na legislação.</a:t>
            </a:r>
          </a:p>
          <a:p>
            <a:pPr>
              <a:lnSpc>
                <a:spcPct val="150000"/>
              </a:lnSpc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Ex.: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Proconve P7 – Euro V – Redução de 60% de Oxido de Nitrogênio</a:t>
            </a:r>
            <a:r>
              <a:rPr lang="pt-BR" dirty="0"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22386" y="227898"/>
            <a:ext cx="7556500" cy="512763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it-IT" sz="3600" b="1" dirty="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Arial" pitchFamily="34" charset="0"/>
              </a:rPr>
              <a:t>COMO NASCE UM PROJETO?</a:t>
            </a:r>
            <a:endParaRPr lang="en-US" sz="36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29" y="6503355"/>
            <a:ext cx="9144000" cy="215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Aula: Ciclo de Vida</a:t>
            </a:r>
            <a:endParaRPr lang="pt-BR" dirty="0"/>
          </a:p>
        </p:txBody>
      </p:sp>
      <p:pic>
        <p:nvPicPr>
          <p:cNvPr id="8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0"/>
            <a:ext cx="2636837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/>
            </a:extLst>
          </p:cNvPr>
          <p:cNvSpPr/>
          <p:nvPr/>
        </p:nvSpPr>
        <p:spPr>
          <a:xfrm>
            <a:off x="-15875" y="8896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0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07" y="250031"/>
            <a:ext cx="14493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179389" y="267860"/>
            <a:ext cx="7556500" cy="512763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it-IT" sz="3600" b="1" dirty="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Arial" pitchFamily="34" charset="0"/>
              </a:rPr>
              <a:t>COMO NASCE UM PROJETO?</a:t>
            </a:r>
            <a:endParaRPr lang="en-US" sz="36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389" y="1286119"/>
            <a:ext cx="88527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Necessidade Organizacional: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empresa tem uma necessidade estratégica.</a:t>
            </a:r>
          </a:p>
          <a:p>
            <a:pPr>
              <a:lnSpc>
                <a:spcPct val="150000"/>
              </a:lnSpc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Ex.: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Uma faculdade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autorizando um projeto para criar um novo curso a fim de aumentar a sua receita.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42" y="3617773"/>
            <a:ext cx="3611519" cy="263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6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tângulo 1"/>
          <p:cNvSpPr>
            <a:spLocks noChangeArrowheads="1"/>
          </p:cNvSpPr>
          <p:nvPr/>
        </p:nvSpPr>
        <p:spPr bwMode="auto">
          <a:xfrm>
            <a:off x="111907" y="4704876"/>
            <a:ext cx="40703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 Volkswagen confirmou a produção do XL1, híbrido que promete ser o veículo produzido em série mais econômico do mundo, ao percorrer 111 quilômetros com menos de 1 litro de diesel e mais 50 quilômetros apenas com o uso do motor elétrico. </a:t>
            </a:r>
          </a:p>
        </p:txBody>
      </p:sp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-22225" y="6434138"/>
            <a:ext cx="9144000" cy="215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Aula: Ciclo de Vida</a:t>
            </a:r>
            <a:endParaRPr lang="pt-BR" dirty="0"/>
          </a:p>
        </p:txBody>
      </p:sp>
      <p:pic>
        <p:nvPicPr>
          <p:cNvPr id="9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1113"/>
            <a:ext cx="2636837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/>
            </a:extLst>
          </p:cNvPr>
          <p:cNvSpPr/>
          <p:nvPr/>
        </p:nvSpPr>
        <p:spPr>
          <a:xfrm>
            <a:off x="-15875" y="-35734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1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07" y="250031"/>
            <a:ext cx="14493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-58066" y="197807"/>
            <a:ext cx="7942433" cy="512763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it-IT" sz="3600" b="1" dirty="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Arial" pitchFamily="34" charset="0"/>
              </a:rPr>
              <a:t>COMO NASCE UM PROJETO?</a:t>
            </a:r>
            <a:endParaRPr lang="en-US" sz="36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Arial" pitchFamily="34" charset="0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2256" y="3977944"/>
            <a:ext cx="4968094" cy="23850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71449" y="1156370"/>
            <a:ext cx="895032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t-B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Demanda de Mercado: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Quantidade de bens ou serviços que a totalidade dos consumidores deseja e está disposta a adquirir em determinado período de tempo e por determinado preço. </a:t>
            </a:r>
          </a:p>
          <a:p>
            <a:pPr>
              <a:lnSpc>
                <a:spcPct val="150000"/>
              </a:lnSpc>
              <a:defRPr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Ex.: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Uma empresa automobilística autorizando um projeto para fabricar carros mais econômicos em resposta a escassez de gasolina.</a:t>
            </a:r>
          </a:p>
        </p:txBody>
      </p:sp>
    </p:spTree>
    <p:extLst>
      <p:ext uri="{BB962C8B-B14F-4D97-AF65-F5344CB8AC3E}">
        <p14:creationId xmlns:p14="http://schemas.microsoft.com/office/powerpoint/2010/main" val="30315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-22226" y="6434138"/>
            <a:ext cx="9166225" cy="3072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Aula: Ciclo de Vida</a:t>
            </a:r>
            <a:endParaRPr lang="pt-BR" dirty="0"/>
          </a:p>
        </p:txBody>
      </p:sp>
      <p:pic>
        <p:nvPicPr>
          <p:cNvPr id="8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1113"/>
            <a:ext cx="2636837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/>
            </a:extLst>
          </p:cNvPr>
          <p:cNvSpPr/>
          <p:nvPr/>
        </p:nvSpPr>
        <p:spPr>
          <a:xfrm>
            <a:off x="-15875" y="-14018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0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07" y="250031"/>
            <a:ext cx="14493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26207" y="224691"/>
            <a:ext cx="7556500" cy="512763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it-IT" sz="3600" b="1" dirty="0">
                <a:solidFill>
                  <a:schemeClr val="tx2"/>
                </a:solidFill>
                <a:latin typeface="Bookman Old Style" panose="02050604050505020204" pitchFamily="18" charset="0"/>
                <a:ea typeface="+mj-ea"/>
                <a:cs typeface="Arial" pitchFamily="34" charset="0"/>
              </a:rPr>
              <a:t>COMO NASCE UM PROJETO?</a:t>
            </a:r>
            <a:endParaRPr lang="en-US" sz="3600" b="1" dirty="0">
              <a:solidFill>
                <a:schemeClr val="tx2"/>
              </a:solidFill>
              <a:latin typeface="Bookman Old Style" panose="02050604050505020204" pitchFamily="18" charset="0"/>
              <a:ea typeface="+mj-ea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8365" y="1204558"/>
            <a:ext cx="89337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Requisição do Cliente: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cliente tem uma necessidade específica;</a:t>
            </a:r>
          </a:p>
          <a:p>
            <a:pPr>
              <a:lnSpc>
                <a:spcPct val="150000"/>
              </a:lnSpc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Ex.: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Uma companhia de energia elétrica autoriza um projeto de construção de uma nova subestação para atender um novo parque industrial.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3385" y="4019479"/>
            <a:ext cx="4938390" cy="2308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7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" r="47678" b="9290"/>
          <a:stretch>
            <a:fillRect/>
          </a:stretch>
        </p:blipFill>
        <p:spPr bwMode="auto">
          <a:xfrm>
            <a:off x="7031037" y="3060700"/>
            <a:ext cx="1340203" cy="159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97700"/>
                  </a:outerShdw>
                </a:effectLst>
              </a14:hiddenEffects>
            </a:ext>
          </a:extLst>
        </p:spPr>
      </p:pic>
      <p:sp>
        <p:nvSpPr>
          <p:cNvPr id="11" name="Retângulo 10">
            <a:extLst>
              <a:ext uri="{FF2B5EF4-FFF2-40B4-BE49-F238E27FC236}"/>
            </a:extLst>
          </p:cNvPr>
          <p:cNvSpPr/>
          <p:nvPr/>
        </p:nvSpPr>
        <p:spPr>
          <a:xfrm>
            <a:off x="-22226" y="6434138"/>
            <a:ext cx="9172575" cy="241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Aula: Ciclo de Vida</a:t>
            </a:r>
            <a:endParaRPr lang="pt-BR" dirty="0"/>
          </a:p>
        </p:txBody>
      </p:sp>
      <p:pic>
        <p:nvPicPr>
          <p:cNvPr id="12" name="Espaço Reservado para Conteúdo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1113"/>
            <a:ext cx="2636837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/>
            </a:extLst>
          </p:cNvPr>
          <p:cNvSpPr/>
          <p:nvPr/>
        </p:nvSpPr>
        <p:spPr>
          <a:xfrm>
            <a:off x="-30163" y="-12334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4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07" y="250031"/>
            <a:ext cx="14493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158751" y="314248"/>
            <a:ext cx="7556500" cy="512763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it-IT" sz="3600" b="1" dirty="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Arial" pitchFamily="34" charset="0"/>
              </a:rPr>
              <a:t>COMO NASCE UM PROJETO?</a:t>
            </a:r>
            <a:endParaRPr lang="en-US" sz="36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Arial" pitchFamily="34" charset="0"/>
            </a:endParaRPr>
          </a:p>
        </p:txBody>
      </p:sp>
      <p:sp>
        <p:nvSpPr>
          <p:cNvPr id="17418" name="Retângulo 3"/>
          <p:cNvSpPr>
            <a:spLocks noChangeArrowheads="1"/>
          </p:cNvSpPr>
          <p:nvPr/>
        </p:nvSpPr>
        <p:spPr bwMode="auto">
          <a:xfrm>
            <a:off x="3907355" y="5691477"/>
            <a:ext cx="5030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400" dirty="0"/>
              <a:t>Um grama de DNA pode armazenar 455 bilhões de gigabytes, ou mais de 100 bilhões de DVDs, revela a pesquisa</a:t>
            </a:r>
          </a:p>
        </p:txBody>
      </p:sp>
      <p:sp>
        <p:nvSpPr>
          <p:cNvPr id="17417" name="Retângulo 1"/>
          <p:cNvSpPr>
            <a:spLocks noChangeArrowheads="1"/>
          </p:cNvSpPr>
          <p:nvPr/>
        </p:nvSpPr>
        <p:spPr bwMode="auto">
          <a:xfrm>
            <a:off x="3790046" y="4700340"/>
            <a:ext cx="51178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dirty="0"/>
              <a:t>Cientistas armazenam 700 </a:t>
            </a:r>
            <a:r>
              <a:rPr lang="pt-BR" dirty="0" err="1"/>
              <a:t>TetraBytes</a:t>
            </a:r>
            <a:r>
              <a:rPr lang="pt-BR" dirty="0"/>
              <a:t> (70 bilhões de cópias de um livro) em 1 grama de DNA</a:t>
            </a:r>
          </a:p>
        </p:txBody>
      </p:sp>
      <p:sp>
        <p:nvSpPr>
          <p:cNvPr id="7" name="Retângulo 6"/>
          <p:cNvSpPr/>
          <p:nvPr/>
        </p:nvSpPr>
        <p:spPr>
          <a:xfrm>
            <a:off x="188465" y="1212051"/>
            <a:ext cx="8299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Avanço Tecnológico: </a:t>
            </a:r>
            <a:r>
              <a:rPr lang="pt-BR" dirty="0">
                <a:latin typeface="Arial" pitchFamily="34" charset="0"/>
                <a:cs typeface="Arial" pitchFamily="34" charset="0"/>
              </a:rPr>
              <a:t>novas versões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softwares, </a:t>
            </a:r>
            <a:r>
              <a:rPr lang="pt-BR" dirty="0">
                <a:latin typeface="Arial" pitchFamily="34" charset="0"/>
                <a:cs typeface="Arial" pitchFamily="34" charset="0"/>
              </a:rPr>
              <a:t>novos hardwares, novas máquinas, inovação em produtos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materiais</a:t>
            </a:r>
            <a:r>
              <a:rPr lang="pt-BR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defRPr/>
            </a:pPr>
            <a:r>
              <a:rPr lang="pt-BR" b="1" dirty="0" err="1">
                <a:latin typeface="Arial" pitchFamily="34" charset="0"/>
                <a:cs typeface="Arial" pitchFamily="34" charset="0"/>
              </a:rPr>
              <a:t>Ex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dirty="0">
                <a:latin typeface="Arial" pitchFamily="34" charset="0"/>
                <a:cs typeface="Arial" pitchFamily="34" charset="0"/>
              </a:rPr>
              <a:t>Uma empresa de produtos eletrônicos autoriza um novo projeto para desenvolver um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laptop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mais rápido, mais barato e menor após avanços obtidos em tecnologia para memória e circuitos eletrônicos de computadores.</a:t>
            </a:r>
          </a:p>
          <a:p>
            <a:pPr>
              <a:lnSpc>
                <a:spcPct val="150000"/>
              </a:lnSpc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8" y="3709988"/>
            <a:ext cx="3306691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-22226" y="6434138"/>
            <a:ext cx="9172575" cy="1770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Aula: Ciclo de Vida</a:t>
            </a:r>
            <a:endParaRPr lang="pt-BR" dirty="0"/>
          </a:p>
        </p:txBody>
      </p:sp>
      <p:pic>
        <p:nvPicPr>
          <p:cNvPr id="6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1113"/>
            <a:ext cx="2636837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-27700" y="0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8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07" y="250031"/>
            <a:ext cx="14493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0" y="1102830"/>
            <a:ext cx="903209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</a:pPr>
            <a:r>
              <a:rPr lang="pt-BR" altLang="ja-JP" b="1" dirty="0">
                <a:latin typeface="Arial" charset="0"/>
                <a:ea typeface="ヒラギノ角ゴ Pro W3" pitchFamily="84" charset="-128"/>
              </a:rPr>
              <a:t>O ciclo de vida </a:t>
            </a:r>
            <a:r>
              <a:rPr lang="pt-BR" altLang="ja-JP" dirty="0">
                <a:latin typeface="Arial" charset="0"/>
                <a:ea typeface="ヒラギノ角ゴ Pro W3" pitchFamily="84" charset="-128"/>
              </a:rPr>
              <a:t>de um projeto (</a:t>
            </a:r>
            <a:r>
              <a:rPr lang="pt-BR" altLang="ja-JP" b="1" i="1" dirty="0" err="1">
                <a:latin typeface="Arial" charset="0"/>
                <a:ea typeface="ヒラギノ角ゴ Pro W3" pitchFamily="84" charset="-128"/>
              </a:rPr>
              <a:t>project</a:t>
            </a:r>
            <a:r>
              <a:rPr lang="pt-BR" altLang="ja-JP" b="1" i="1" dirty="0">
                <a:latin typeface="Arial" charset="0"/>
                <a:ea typeface="ヒラギノ角ゴ Pro W3" pitchFamily="84" charset="-128"/>
              </a:rPr>
              <a:t> </a:t>
            </a:r>
            <a:r>
              <a:rPr lang="pt-BR" altLang="ja-JP" b="1" i="1" dirty="0" err="1">
                <a:latin typeface="Arial" charset="0"/>
                <a:ea typeface="ヒラギノ角ゴ Pro W3" pitchFamily="84" charset="-128"/>
              </a:rPr>
              <a:t>life</a:t>
            </a:r>
            <a:r>
              <a:rPr lang="pt-BR" altLang="ja-JP" b="1" i="1" dirty="0">
                <a:latin typeface="Arial" charset="0"/>
                <a:ea typeface="ヒラギノ角ゴ Pro W3" pitchFamily="84" charset="-128"/>
              </a:rPr>
              <a:t> </a:t>
            </a:r>
            <a:r>
              <a:rPr lang="pt-BR" altLang="ja-JP" b="1" i="1" dirty="0" err="1">
                <a:latin typeface="Arial" charset="0"/>
                <a:ea typeface="ヒラギノ角ゴ Pro W3" pitchFamily="84" charset="-128"/>
              </a:rPr>
              <a:t>cycle</a:t>
            </a:r>
            <a:r>
              <a:rPr lang="pt-BR" altLang="ja-JP" dirty="0">
                <a:latin typeface="Arial" charset="0"/>
                <a:ea typeface="ヒラギノ角ゴ Pro W3" pitchFamily="84" charset="-128"/>
              </a:rPr>
              <a:t>) consiste no conjunto de fases que o compõem, geralmente em ordem sequencial de execução;</a:t>
            </a:r>
          </a:p>
          <a:p>
            <a:pPr>
              <a:lnSpc>
                <a:spcPct val="150000"/>
              </a:lnSpc>
              <a:buFontTx/>
              <a:buChar char="•"/>
            </a:pPr>
            <a:endParaRPr lang="pt-BR" altLang="ja-JP" dirty="0">
              <a:latin typeface="Arial" charset="0"/>
              <a:ea typeface="ヒラギノ角ゴ Pro W3" pitchFamily="84" charset="-128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pt-BR" altLang="ja-JP" dirty="0">
                <a:latin typeface="Arial" charset="0"/>
                <a:ea typeface="ヒラギノ角ゴ Pro W3" pitchFamily="84" charset="-128"/>
              </a:rPr>
              <a:t>Cada uma de suas fases possui um grupo de atividades relacionadas de forma lógica, e a sua conclusão é marcada pela entrega de um ou mais </a:t>
            </a:r>
            <a:r>
              <a:rPr lang="pt-BR" altLang="ja-JP" b="1" i="1" dirty="0" err="1">
                <a:latin typeface="Arial" charset="0"/>
                <a:ea typeface="ヒラギノ角ゴ Pro W3" pitchFamily="84" charset="-128"/>
              </a:rPr>
              <a:t>deliverables</a:t>
            </a:r>
            <a:r>
              <a:rPr lang="pt-BR" altLang="ja-JP" dirty="0">
                <a:latin typeface="Arial" charset="0"/>
                <a:ea typeface="ヒラギノ角ゴ Pro W3" pitchFamily="84" charset="-128"/>
              </a:rPr>
              <a:t>;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6207" y="220389"/>
            <a:ext cx="7556500" cy="512763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CICLO DE VIDA DO PROJETO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r="3408"/>
          <a:stretch/>
        </p:blipFill>
        <p:spPr>
          <a:xfrm>
            <a:off x="6156176" y="4453958"/>
            <a:ext cx="2994174" cy="191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-22226" y="6434138"/>
            <a:ext cx="9166225" cy="1833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Aula: Ciclo de Vida</a:t>
            </a:r>
            <a:endParaRPr lang="pt-BR" dirty="0"/>
          </a:p>
        </p:txBody>
      </p:sp>
      <p:pic>
        <p:nvPicPr>
          <p:cNvPr id="6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1113"/>
            <a:ext cx="2636837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-30163" y="4762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8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07" y="250031"/>
            <a:ext cx="14493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26208" y="1412776"/>
            <a:ext cx="900588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pt-BR" altLang="ja-JP" b="1" i="1" dirty="0" smtClean="0">
                <a:latin typeface="Arial" pitchFamily="34" charset="0"/>
                <a:ea typeface="ヒラギノ角ゴ Pro W3"/>
                <a:cs typeface="ヒラギノ角ゴ Pro W3"/>
              </a:rPr>
              <a:t>Deliverable</a:t>
            </a:r>
            <a:r>
              <a:rPr lang="pt-BR" altLang="ja-JP" dirty="0" smtClean="0">
                <a:latin typeface="Arial" pitchFamily="34" charset="0"/>
                <a:ea typeface="ヒラギノ角ゴ Pro W3"/>
                <a:cs typeface="ヒラギノ角ゴ Pro W3"/>
              </a:rPr>
              <a:t> é qualquer produto ou serviço, tangível e verificável, que deve ser produzido para completar um projeto ou parte dele;</a:t>
            </a:r>
          </a:p>
          <a:p>
            <a:pPr marL="0" indent="0">
              <a:lnSpc>
                <a:spcPct val="150000"/>
              </a:lnSpc>
              <a:defRPr/>
            </a:pPr>
            <a:endParaRPr lang="pt-BR" altLang="ja-JP" dirty="0" smtClean="0">
              <a:latin typeface="Arial" pitchFamily="34" charset="0"/>
              <a:ea typeface="ヒラギノ角ゴ Pro W3"/>
              <a:cs typeface="ヒラギノ角ゴ Pro W3"/>
            </a:endParaRP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pt-BR" altLang="ja-JP" b="1" dirty="0" smtClean="0">
                <a:latin typeface="Arial" pitchFamily="34" charset="0"/>
                <a:ea typeface="ヒラギノ角ゴ Pro W3"/>
                <a:cs typeface="ヒラギノ角ゴ Pro W3"/>
              </a:rPr>
              <a:t>Revisões</a:t>
            </a:r>
            <a:r>
              <a:rPr lang="pt-BR" altLang="ja-JP" dirty="0" smtClean="0">
                <a:latin typeface="Arial" pitchFamily="34" charset="0"/>
                <a:ea typeface="ヒラギノ角ゴ Pro W3"/>
                <a:cs typeface="ヒラギノ角ゴ Pro W3"/>
              </a:rPr>
              <a:t> (</a:t>
            </a:r>
            <a:r>
              <a:rPr lang="pt-BR" altLang="ja-JP" i="1" dirty="0" smtClean="0">
                <a:latin typeface="Arial" pitchFamily="34" charset="0"/>
                <a:ea typeface="ヒラギノ角ゴ Pro W3"/>
                <a:cs typeface="ヒラギノ角ゴ Pro W3"/>
              </a:rPr>
              <a:t>reviews) ou </a:t>
            </a:r>
            <a:r>
              <a:rPr lang="pt-BR" altLang="ja-JP" b="1" i="1" dirty="0" err="1" smtClean="0">
                <a:latin typeface="Arial" pitchFamily="34" charset="0"/>
                <a:ea typeface="ヒラギノ角ゴ Pro W3"/>
                <a:cs typeface="ヒラギノ角ゴ Pro W3"/>
              </a:rPr>
              <a:t>Milestones</a:t>
            </a:r>
            <a:r>
              <a:rPr lang="pt-BR" altLang="ja-JP" b="1" i="1" dirty="0" smtClean="0">
                <a:latin typeface="Arial" pitchFamily="34" charset="0"/>
                <a:ea typeface="ヒラギノ角ゴ Pro W3"/>
                <a:cs typeface="ヒラギノ角ゴ Pro W3"/>
              </a:rPr>
              <a:t>: </a:t>
            </a:r>
            <a:r>
              <a:rPr lang="pt-BR" altLang="ja-JP" i="1" dirty="0" smtClean="0"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r>
              <a:rPr lang="pt-BR" altLang="ja-JP" dirty="0" smtClean="0">
                <a:latin typeface="Arial" pitchFamily="34" charset="0"/>
                <a:ea typeface="ヒラギノ角ゴ Pro W3"/>
                <a:cs typeface="ヒラギノ角ゴ Pro W3"/>
              </a:rPr>
              <a:t>são as inspeções e/ou reuniões realizadas ao final de cada fase, com o objetivo de verificar se a sua conclusão foi alcançada;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6207" y="250031"/>
            <a:ext cx="7556500" cy="512763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tx2"/>
                </a:solidFill>
                <a:latin typeface="Bookman Old Style" panose="02050604050505020204" pitchFamily="18" charset="0"/>
                <a:cs typeface="Arial" pitchFamily="34" charset="0"/>
              </a:rPr>
              <a:t>CICLO DE VIDA DO PROJETO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31332"/>
            <a:ext cx="2757512" cy="22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899</Words>
  <Application>Microsoft Office PowerPoint</Application>
  <PresentationFormat>Apresentação na tela (4:3)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Wingdings</vt:lpstr>
      <vt:lpstr>ヒラギノ角ゴ Pro W3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</dc:creator>
  <cp:lastModifiedBy>admin</cp:lastModifiedBy>
  <cp:revision>10</cp:revision>
  <dcterms:created xsi:type="dcterms:W3CDTF">2014-02-17T13:09:37Z</dcterms:created>
  <dcterms:modified xsi:type="dcterms:W3CDTF">2018-03-09T12:55:38Z</dcterms:modified>
</cp:coreProperties>
</file>