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04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23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866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33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9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61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72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14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91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93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20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833D-6CA8-4100-B5EF-5C4B261D23B3}" type="datetimeFigureOut">
              <a:rPr lang="pt-BR" smtClean="0"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DD7B-66E4-4EAA-B6F3-0234AAA4E9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29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136598" y="1835150"/>
            <a:ext cx="8764640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30000"/>
              </a:lnSpc>
              <a:spcBef>
                <a:spcPct val="45000"/>
              </a:spcBef>
              <a:defRPr/>
            </a:pPr>
            <a:r>
              <a:rPr lang="pt-BR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Planejamento Mestre (Agregado) de Produção e Operações</a:t>
            </a:r>
          </a:p>
        </p:txBody>
      </p:sp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9555163" y="5009791"/>
            <a:ext cx="206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Prof.: Fábio Pinheiro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1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80975" y="203199"/>
            <a:ext cx="4459288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Processo de PVO</a:t>
            </a:r>
            <a:endParaRPr lang="pt-BR" sz="36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4" y="1000125"/>
            <a:ext cx="10815638" cy="545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227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44454" y="203199"/>
            <a:ext cx="4459288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4000" b="1" i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Processo</a:t>
            </a:r>
            <a:endParaRPr lang="pt-BR" sz="40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1187499"/>
            <a:ext cx="12192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100000"/>
              </a:spcBef>
              <a:buFontTx/>
              <a:buAutoNum type="arabicPeriod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Vendas e Marketing comparam a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demanda real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passada ao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vendas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verificando o potencial de mercado e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projetando demandas futuras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  <a:buFontTx/>
              <a:buAutoNum type="arabicPeriod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plano atualizado é comunicado à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manufatura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que elabora o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produção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verificando as necessidades de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e de materiais críticos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  <a:buFontTx/>
              <a:buAutoNum type="arabicPeriod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Todas as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dificuldades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em atender à demanda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são</a:t>
            </a: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trabalhadas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ou os planos de venda são alterados.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  <a:buFontTx/>
              <a:buAutoNum type="arabicPeriod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resultado final é um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de operações que deverá atender à demanda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5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-42862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8"/>
          <p:cNvSpPr txBox="1">
            <a:spLocks noChangeArrowheads="1"/>
          </p:cNvSpPr>
          <p:nvPr/>
        </p:nvSpPr>
        <p:spPr bwMode="auto">
          <a:xfrm>
            <a:off x="138113" y="-17463"/>
            <a:ext cx="8897937" cy="114300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Planejamento Mestre de Produção</a:t>
            </a:r>
            <a:endParaRPr lang="pt-BR" sz="36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836735" y="1434306"/>
            <a:ext cx="8474075" cy="4689475"/>
            <a:chOff x="240" y="720"/>
            <a:chExt cx="5338" cy="2954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75" y="3249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Capacidade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física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486" y="1761"/>
              <a:ext cx="976" cy="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667" y="3249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Mão-de-obra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atual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3107" y="3249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Níveis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de estoque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4499" y="3250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Atividades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de p</a:t>
              </a:r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rodução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4163" y="2050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Condições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econômicas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659" y="2002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Capacidade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externa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163" y="1042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Demanda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do mercado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707" y="1042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Comportamento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da </a:t>
              </a:r>
              <a:r>
                <a:rPr lang="en-US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oncorrência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2401" y="1042"/>
              <a:ext cx="1075" cy="4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Disponibilidade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de matéria-prima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2541" y="1949"/>
              <a:ext cx="93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Planejamento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para a </a:t>
              </a:r>
              <a:endParaRPr lang="en-US" alt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pt-BR" altLang="pt-BR">
                  <a:latin typeface="Times New Roman" panose="02020603050405020304" pitchFamily="18" charset="0"/>
                  <a:cs typeface="Times New Roman" panose="02020603050405020304" pitchFamily="18" charset="0"/>
                </a:rPr>
                <a:t>produção</a:t>
              </a:r>
              <a:r>
                <a:rPr lang="pt-BR" altLang="pt-BR">
                  <a:latin typeface="Times New Roman" panose="02020603050405020304" pitchFamily="18" charset="0"/>
                </a:rPr>
                <a:t> </a:t>
              </a:r>
              <a:endParaRPr lang="en-US" altLang="pt-BR">
                <a:latin typeface="Times New Roman" panose="02020603050405020304" pitchFamily="18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240" y="720"/>
              <a:ext cx="7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000" b="1" u="sng">
                  <a:latin typeface="Times New Roman" panose="02020603050405020304" pitchFamily="18" charset="0"/>
                </a:rPr>
                <a:t>Externa</a:t>
              </a:r>
              <a:r>
                <a:rPr lang="en-US" altLang="pt-BR" sz="20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240" y="2928"/>
              <a:ext cx="6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000" b="1" u="sng">
                  <a:latin typeface="Times New Roman" panose="02020603050405020304" pitchFamily="18" charset="0"/>
                </a:rPr>
                <a:t>Interna</a:t>
              </a:r>
              <a:r>
                <a:rPr lang="en-US" altLang="pt-BR" sz="2000">
                  <a:latin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298" y="2861"/>
              <a:ext cx="5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1738" y="2189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flipV="1">
              <a:off x="826" y="2477"/>
              <a:ext cx="1728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V="1">
              <a:off x="2218" y="2669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3370" y="2573"/>
              <a:ext cx="1104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flipV="1">
              <a:off x="3418" y="1469"/>
              <a:ext cx="72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2938" y="1469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3466" y="2285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2938" y="1469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1786" y="1469"/>
              <a:ext cx="767" cy="4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6503985" y="1181100"/>
            <a:ext cx="5688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600" b="1">
                <a:solidFill>
                  <a:srgbClr val="800000"/>
                </a:solidFill>
              </a:rPr>
              <a:t>Entradas necessárias para o PMP</a:t>
            </a:r>
            <a:endParaRPr lang="en-US" altLang="pt-BR" sz="1600" b="1">
              <a:solidFill>
                <a:srgbClr val="800000"/>
              </a:solidFill>
            </a:endParaRPr>
          </a:p>
        </p:txBody>
      </p:sp>
      <p:pic>
        <p:nvPicPr>
          <p:cNvPr id="35" name="Imagem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0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Planejamento Mestre de Produção</a:t>
            </a:r>
            <a:endParaRPr lang="pt-BR" sz="3600" i="1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16106" y="1189036"/>
            <a:ext cx="11901488" cy="471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Tx/>
              <a:buNone/>
            </a:pP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PMP coordena a </a:t>
            </a:r>
            <a:r>
              <a:rPr lang="pt-PT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demanda do mercado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com os </a:t>
            </a:r>
            <a:r>
              <a:rPr lang="pt-PT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recursos internos</a:t>
            </a:r>
            <a:r>
              <a:rPr lang="pt-PT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da empresa de forma a </a:t>
            </a:r>
            <a:r>
              <a:rPr lang="pt-PT" altLang="pt-BR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programar taxas adequadas de produção</a:t>
            </a:r>
            <a:r>
              <a:rPr lang="pt-PT" alt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buFontTx/>
              <a:buNone/>
            </a:pPr>
            <a:endParaRPr lang="pt-BR" altLang="pt-BR" sz="700" dirty="0" smtClean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5000"/>
              </a:lnSpc>
              <a:buFontTx/>
              <a:buNone/>
            </a:pPr>
            <a:r>
              <a:rPr lang="pt-BR" altLang="pt-B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Registro Básico do PMP</a:t>
            </a:r>
            <a:endParaRPr lang="pt-BR" altLang="pt-BR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Agrupar 9"/>
          <p:cNvGrpSpPr/>
          <p:nvPr/>
        </p:nvGrpSpPr>
        <p:grpSpPr>
          <a:xfrm>
            <a:off x="1109660" y="4002086"/>
            <a:ext cx="9928225" cy="2635052"/>
            <a:chOff x="44450" y="4365625"/>
            <a:chExt cx="9020175" cy="2635052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92075" y="4406900"/>
              <a:ext cx="93663" cy="265113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849688" y="4406900"/>
              <a:ext cx="109537" cy="265113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85738" y="4406900"/>
              <a:ext cx="3663950" cy="265113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185738" y="4394200"/>
              <a:ext cx="124230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ITEM DE PMP</a:t>
              </a:r>
              <a:endParaRPr lang="en-US" altLang="pt-BR" sz="2000" dirty="0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1438275" y="4394200"/>
              <a:ext cx="17939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     LAPISEIRA P207</a:t>
              </a:r>
              <a:endParaRPr lang="en-US" altLang="pt-BR" sz="2000" dirty="0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302000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975100" y="4406900"/>
              <a:ext cx="109538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819650" y="4406900"/>
              <a:ext cx="11112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084638" y="4406900"/>
              <a:ext cx="735012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084638" y="4394200"/>
              <a:ext cx="5534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Atraso</a:t>
              </a:r>
              <a:endParaRPr lang="en-US" altLang="pt-BR" sz="2000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703763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945063" y="4406900"/>
              <a:ext cx="109537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641975" y="4406900"/>
              <a:ext cx="109538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5054600" y="4406900"/>
              <a:ext cx="58737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054600" y="4394200"/>
              <a:ext cx="106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latin typeface="Arial Narrow" panose="020B0606020202030204" pitchFamily="34" charset="0"/>
                </a:rPr>
                <a:t>1</a:t>
              </a:r>
              <a:endParaRPr lang="en-US" altLang="pt-BR" sz="2000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5172075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67388" y="4406900"/>
              <a:ext cx="109537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464300" y="4406900"/>
              <a:ext cx="109538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876925" y="4406900"/>
              <a:ext cx="58737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5876925" y="4394200"/>
              <a:ext cx="106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</a:t>
              </a:r>
              <a:endParaRPr lang="en-US" altLang="pt-BR" sz="2000"/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994400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589713" y="4406900"/>
              <a:ext cx="109537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7286625" y="4406900"/>
              <a:ext cx="101600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6699250" y="4406900"/>
              <a:ext cx="58737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6699250" y="4394200"/>
              <a:ext cx="106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3</a:t>
              </a:r>
              <a:endParaRPr lang="en-US" altLang="pt-BR" sz="2000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816725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7404100" y="4406900"/>
              <a:ext cx="109538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8101013" y="4406900"/>
              <a:ext cx="109537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7513638" y="4406900"/>
              <a:ext cx="58737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7513638" y="4394200"/>
              <a:ext cx="106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</a:t>
              </a:r>
              <a:endParaRPr lang="en-US" altLang="pt-BR" sz="2000"/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7631113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8226425" y="4406900"/>
              <a:ext cx="109538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8923338" y="4406900"/>
              <a:ext cx="93662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8335963" y="4406900"/>
              <a:ext cx="587375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8335963" y="4394200"/>
              <a:ext cx="106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5</a:t>
              </a:r>
              <a:endParaRPr lang="en-US" altLang="pt-BR" sz="2000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8453438" y="43942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44450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4450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92075" y="4365625"/>
              <a:ext cx="386715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3959225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4006850" y="4365625"/>
              <a:ext cx="9239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930775" y="4365625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4976813" y="4365625"/>
              <a:ext cx="77470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5751513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5799138" y="4365625"/>
              <a:ext cx="77470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6573838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6621463" y="4365625"/>
              <a:ext cx="766762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7388225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7435850" y="4365625"/>
              <a:ext cx="77470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8210550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8258175" y="4365625"/>
              <a:ext cx="7588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9017000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9017000" y="436562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4450" y="4406900"/>
              <a:ext cx="4762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3959225" y="440690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4930775" y="4406900"/>
              <a:ext cx="14288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5751513" y="440690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6573838" y="440690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7388225" y="440690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8210550" y="440690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9017000" y="4406900"/>
              <a:ext cx="4762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92075" y="4686300"/>
              <a:ext cx="93663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849688" y="4686300"/>
              <a:ext cx="109537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185738" y="4686300"/>
              <a:ext cx="3663950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185738" y="4673600"/>
              <a:ext cx="31225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Previsão de demanda independente </a:t>
              </a:r>
              <a:endParaRPr lang="en-US" altLang="pt-BR" sz="2000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676650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 dirty="0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084638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054600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876925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6699250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7513638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8335963" y="467360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4450" y="467201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92075" y="4672013"/>
              <a:ext cx="38671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3959225" y="467201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975100" y="4672013"/>
              <a:ext cx="9556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4930775" y="4672013"/>
              <a:ext cx="1428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4945063" y="467201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5751513" y="467201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5767388" y="467201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6573838" y="467201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6589713" y="4672013"/>
              <a:ext cx="798512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7388225" y="467201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4" name="Rectangle 91"/>
            <p:cNvSpPr>
              <a:spLocks noChangeArrowheads="1"/>
            </p:cNvSpPr>
            <p:nvPr/>
          </p:nvSpPr>
          <p:spPr bwMode="auto">
            <a:xfrm>
              <a:off x="7404100" y="467201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8210550" y="467201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6" name="Rectangle 93"/>
            <p:cNvSpPr>
              <a:spLocks noChangeArrowheads="1"/>
            </p:cNvSpPr>
            <p:nvPr/>
          </p:nvSpPr>
          <p:spPr bwMode="auto">
            <a:xfrm>
              <a:off x="8226425" y="4672013"/>
              <a:ext cx="7905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9017000" y="467201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44450" y="4686300"/>
              <a:ext cx="4762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3959225" y="4686300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4930775" y="4686300"/>
              <a:ext cx="14288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5751513" y="4686300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2" name="Rectangle 99"/>
            <p:cNvSpPr>
              <a:spLocks noChangeArrowheads="1"/>
            </p:cNvSpPr>
            <p:nvPr/>
          </p:nvSpPr>
          <p:spPr bwMode="auto">
            <a:xfrm>
              <a:off x="6573838" y="4686300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388225" y="4686300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8210550" y="4686300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9017000" y="4686300"/>
              <a:ext cx="4762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6" name="Rectangle 103"/>
            <p:cNvSpPr>
              <a:spLocks noChangeArrowheads="1"/>
            </p:cNvSpPr>
            <p:nvPr/>
          </p:nvSpPr>
          <p:spPr bwMode="auto">
            <a:xfrm>
              <a:off x="92075" y="4972050"/>
              <a:ext cx="93663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849688" y="4972050"/>
              <a:ext cx="109537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8" name="Rectangle 105"/>
            <p:cNvSpPr>
              <a:spLocks noChangeArrowheads="1"/>
            </p:cNvSpPr>
            <p:nvPr/>
          </p:nvSpPr>
          <p:spPr bwMode="auto">
            <a:xfrm>
              <a:off x="185738" y="4972050"/>
              <a:ext cx="3663950" cy="2651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9" name="Rectangle 107"/>
            <p:cNvSpPr>
              <a:spLocks noChangeArrowheads="1"/>
            </p:cNvSpPr>
            <p:nvPr/>
          </p:nvSpPr>
          <p:spPr bwMode="auto">
            <a:xfrm>
              <a:off x="2298700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0" name="Rectangle 108"/>
            <p:cNvSpPr>
              <a:spLocks noChangeArrowheads="1"/>
            </p:cNvSpPr>
            <p:nvPr/>
          </p:nvSpPr>
          <p:spPr bwMode="auto">
            <a:xfrm>
              <a:off x="4084638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1" name="Rectangle 109"/>
            <p:cNvSpPr>
              <a:spLocks noChangeArrowheads="1"/>
            </p:cNvSpPr>
            <p:nvPr/>
          </p:nvSpPr>
          <p:spPr bwMode="auto">
            <a:xfrm>
              <a:off x="5054600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2" name="Rectangle 110"/>
            <p:cNvSpPr>
              <a:spLocks noChangeArrowheads="1"/>
            </p:cNvSpPr>
            <p:nvPr/>
          </p:nvSpPr>
          <p:spPr bwMode="auto">
            <a:xfrm>
              <a:off x="5876925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3" name="Rectangle 111"/>
            <p:cNvSpPr>
              <a:spLocks noChangeArrowheads="1"/>
            </p:cNvSpPr>
            <p:nvPr/>
          </p:nvSpPr>
          <p:spPr bwMode="auto">
            <a:xfrm>
              <a:off x="6699250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4" name="Rectangle 112"/>
            <p:cNvSpPr>
              <a:spLocks noChangeArrowheads="1"/>
            </p:cNvSpPr>
            <p:nvPr/>
          </p:nvSpPr>
          <p:spPr bwMode="auto">
            <a:xfrm>
              <a:off x="7513638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5" name="Rectangle 113"/>
            <p:cNvSpPr>
              <a:spLocks noChangeArrowheads="1"/>
            </p:cNvSpPr>
            <p:nvPr/>
          </p:nvSpPr>
          <p:spPr bwMode="auto">
            <a:xfrm>
              <a:off x="8335963" y="4959350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6" name="Rectangle 114"/>
            <p:cNvSpPr>
              <a:spLocks noChangeArrowheads="1"/>
            </p:cNvSpPr>
            <p:nvPr/>
          </p:nvSpPr>
          <p:spPr bwMode="auto">
            <a:xfrm>
              <a:off x="44450" y="495776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17" name="Rectangle 115"/>
            <p:cNvSpPr>
              <a:spLocks noChangeArrowheads="1"/>
            </p:cNvSpPr>
            <p:nvPr/>
          </p:nvSpPr>
          <p:spPr bwMode="auto">
            <a:xfrm>
              <a:off x="92075" y="4957763"/>
              <a:ext cx="38671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18" name="Rectangle 116"/>
            <p:cNvSpPr>
              <a:spLocks noChangeArrowheads="1"/>
            </p:cNvSpPr>
            <p:nvPr/>
          </p:nvSpPr>
          <p:spPr bwMode="auto">
            <a:xfrm>
              <a:off x="3959225" y="49577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19" name="Rectangle 117"/>
            <p:cNvSpPr>
              <a:spLocks noChangeArrowheads="1"/>
            </p:cNvSpPr>
            <p:nvPr/>
          </p:nvSpPr>
          <p:spPr bwMode="auto">
            <a:xfrm>
              <a:off x="3975100" y="4957763"/>
              <a:ext cx="9556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0" name="Rectangle 118"/>
            <p:cNvSpPr>
              <a:spLocks noChangeArrowheads="1"/>
            </p:cNvSpPr>
            <p:nvPr/>
          </p:nvSpPr>
          <p:spPr bwMode="auto">
            <a:xfrm>
              <a:off x="4930775" y="4957763"/>
              <a:ext cx="1428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4945063" y="49577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2" name="Rectangle 120"/>
            <p:cNvSpPr>
              <a:spLocks noChangeArrowheads="1"/>
            </p:cNvSpPr>
            <p:nvPr/>
          </p:nvSpPr>
          <p:spPr bwMode="auto">
            <a:xfrm>
              <a:off x="5751513" y="49577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>
              <a:off x="5767388" y="49577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4" name="Rectangle 122"/>
            <p:cNvSpPr>
              <a:spLocks noChangeArrowheads="1"/>
            </p:cNvSpPr>
            <p:nvPr/>
          </p:nvSpPr>
          <p:spPr bwMode="auto">
            <a:xfrm>
              <a:off x="6573838" y="49577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5" name="Rectangle 123"/>
            <p:cNvSpPr>
              <a:spLocks noChangeArrowheads="1"/>
            </p:cNvSpPr>
            <p:nvPr/>
          </p:nvSpPr>
          <p:spPr bwMode="auto">
            <a:xfrm>
              <a:off x="6589713" y="4957763"/>
              <a:ext cx="798512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6" name="Rectangle 124"/>
            <p:cNvSpPr>
              <a:spLocks noChangeArrowheads="1"/>
            </p:cNvSpPr>
            <p:nvPr/>
          </p:nvSpPr>
          <p:spPr bwMode="auto">
            <a:xfrm>
              <a:off x="7388225" y="49577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7" name="Rectangle 125"/>
            <p:cNvSpPr>
              <a:spLocks noChangeArrowheads="1"/>
            </p:cNvSpPr>
            <p:nvPr/>
          </p:nvSpPr>
          <p:spPr bwMode="auto">
            <a:xfrm>
              <a:off x="7404100" y="49577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8" name="Rectangle 126"/>
            <p:cNvSpPr>
              <a:spLocks noChangeArrowheads="1"/>
            </p:cNvSpPr>
            <p:nvPr/>
          </p:nvSpPr>
          <p:spPr bwMode="auto">
            <a:xfrm>
              <a:off x="8210550" y="49577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9" name="Rectangle 127"/>
            <p:cNvSpPr>
              <a:spLocks noChangeArrowheads="1"/>
            </p:cNvSpPr>
            <p:nvPr/>
          </p:nvSpPr>
          <p:spPr bwMode="auto">
            <a:xfrm>
              <a:off x="8226425" y="4957763"/>
              <a:ext cx="7905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0" name="Rectangle 128"/>
            <p:cNvSpPr>
              <a:spLocks noChangeArrowheads="1"/>
            </p:cNvSpPr>
            <p:nvPr/>
          </p:nvSpPr>
          <p:spPr bwMode="auto">
            <a:xfrm>
              <a:off x="9017000" y="495776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1" name="Rectangle 129"/>
            <p:cNvSpPr>
              <a:spLocks noChangeArrowheads="1"/>
            </p:cNvSpPr>
            <p:nvPr/>
          </p:nvSpPr>
          <p:spPr bwMode="auto">
            <a:xfrm>
              <a:off x="44450" y="4972050"/>
              <a:ext cx="4762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2" name="Rectangle 130"/>
            <p:cNvSpPr>
              <a:spLocks noChangeArrowheads="1"/>
            </p:cNvSpPr>
            <p:nvPr/>
          </p:nvSpPr>
          <p:spPr bwMode="auto">
            <a:xfrm>
              <a:off x="3959225" y="497205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3" name="Rectangle 131"/>
            <p:cNvSpPr>
              <a:spLocks noChangeArrowheads="1"/>
            </p:cNvSpPr>
            <p:nvPr/>
          </p:nvSpPr>
          <p:spPr bwMode="auto">
            <a:xfrm>
              <a:off x="4930775" y="4972050"/>
              <a:ext cx="14288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4" name="Rectangle 132"/>
            <p:cNvSpPr>
              <a:spLocks noChangeArrowheads="1"/>
            </p:cNvSpPr>
            <p:nvPr/>
          </p:nvSpPr>
          <p:spPr bwMode="auto">
            <a:xfrm>
              <a:off x="5751513" y="497205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5" name="Rectangle 133"/>
            <p:cNvSpPr>
              <a:spLocks noChangeArrowheads="1"/>
            </p:cNvSpPr>
            <p:nvPr/>
          </p:nvSpPr>
          <p:spPr bwMode="auto">
            <a:xfrm>
              <a:off x="6573838" y="497205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6" name="Rectangle 134"/>
            <p:cNvSpPr>
              <a:spLocks noChangeArrowheads="1"/>
            </p:cNvSpPr>
            <p:nvPr/>
          </p:nvSpPr>
          <p:spPr bwMode="auto">
            <a:xfrm>
              <a:off x="7388225" y="497205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7" name="Rectangle 135"/>
            <p:cNvSpPr>
              <a:spLocks noChangeArrowheads="1"/>
            </p:cNvSpPr>
            <p:nvPr/>
          </p:nvSpPr>
          <p:spPr bwMode="auto">
            <a:xfrm>
              <a:off x="8210550" y="4972050"/>
              <a:ext cx="1587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8" name="Rectangle 136"/>
            <p:cNvSpPr>
              <a:spLocks noChangeArrowheads="1"/>
            </p:cNvSpPr>
            <p:nvPr/>
          </p:nvSpPr>
          <p:spPr bwMode="auto">
            <a:xfrm>
              <a:off x="9017000" y="4972050"/>
              <a:ext cx="47625" cy="265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9" name="Rectangle 137"/>
            <p:cNvSpPr>
              <a:spLocks noChangeArrowheads="1"/>
            </p:cNvSpPr>
            <p:nvPr/>
          </p:nvSpPr>
          <p:spPr bwMode="auto">
            <a:xfrm>
              <a:off x="92075" y="5251450"/>
              <a:ext cx="93663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0" name="Rectangle 138"/>
            <p:cNvSpPr>
              <a:spLocks noChangeArrowheads="1"/>
            </p:cNvSpPr>
            <p:nvPr/>
          </p:nvSpPr>
          <p:spPr bwMode="auto">
            <a:xfrm>
              <a:off x="3849688" y="5251450"/>
              <a:ext cx="109537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1" name="Rectangle 139"/>
            <p:cNvSpPr>
              <a:spLocks noChangeArrowheads="1"/>
            </p:cNvSpPr>
            <p:nvPr/>
          </p:nvSpPr>
          <p:spPr bwMode="auto">
            <a:xfrm>
              <a:off x="185738" y="5251450"/>
              <a:ext cx="3663950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2" name="Rectangle 140"/>
            <p:cNvSpPr>
              <a:spLocks noChangeArrowheads="1"/>
            </p:cNvSpPr>
            <p:nvPr/>
          </p:nvSpPr>
          <p:spPr bwMode="auto">
            <a:xfrm>
              <a:off x="179388" y="4941888"/>
              <a:ext cx="16996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Pedidos em carteira</a:t>
              </a:r>
              <a:endParaRPr lang="en-US" altLang="pt-BR" sz="2000"/>
            </a:p>
          </p:txBody>
        </p:sp>
        <p:sp>
          <p:nvSpPr>
            <p:cNvPr id="143" name="Rectangle 141"/>
            <p:cNvSpPr>
              <a:spLocks noChangeArrowheads="1"/>
            </p:cNvSpPr>
            <p:nvPr/>
          </p:nvSpPr>
          <p:spPr bwMode="auto">
            <a:xfrm>
              <a:off x="2087563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4" name="Rectangle 142"/>
            <p:cNvSpPr>
              <a:spLocks noChangeArrowheads="1"/>
            </p:cNvSpPr>
            <p:nvPr/>
          </p:nvSpPr>
          <p:spPr bwMode="auto">
            <a:xfrm>
              <a:off x="4084638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5" name="Rectangle 143"/>
            <p:cNvSpPr>
              <a:spLocks noChangeArrowheads="1"/>
            </p:cNvSpPr>
            <p:nvPr/>
          </p:nvSpPr>
          <p:spPr bwMode="auto">
            <a:xfrm>
              <a:off x="5054600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6" name="Rectangle 144"/>
            <p:cNvSpPr>
              <a:spLocks noChangeArrowheads="1"/>
            </p:cNvSpPr>
            <p:nvPr/>
          </p:nvSpPr>
          <p:spPr bwMode="auto">
            <a:xfrm>
              <a:off x="5876925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7" name="Rectangle 145"/>
            <p:cNvSpPr>
              <a:spLocks noChangeArrowheads="1"/>
            </p:cNvSpPr>
            <p:nvPr/>
          </p:nvSpPr>
          <p:spPr bwMode="auto">
            <a:xfrm>
              <a:off x="6699250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8" name="Rectangle 146"/>
            <p:cNvSpPr>
              <a:spLocks noChangeArrowheads="1"/>
            </p:cNvSpPr>
            <p:nvPr/>
          </p:nvSpPr>
          <p:spPr bwMode="auto">
            <a:xfrm>
              <a:off x="7513638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49" name="Rectangle 147"/>
            <p:cNvSpPr>
              <a:spLocks noChangeArrowheads="1"/>
            </p:cNvSpPr>
            <p:nvPr/>
          </p:nvSpPr>
          <p:spPr bwMode="auto">
            <a:xfrm>
              <a:off x="8335963" y="52371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0" name="Rectangle 148"/>
            <p:cNvSpPr>
              <a:spLocks noChangeArrowheads="1"/>
            </p:cNvSpPr>
            <p:nvPr/>
          </p:nvSpPr>
          <p:spPr bwMode="auto">
            <a:xfrm>
              <a:off x="44450" y="523716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1" name="Rectangle 149"/>
            <p:cNvSpPr>
              <a:spLocks noChangeArrowheads="1"/>
            </p:cNvSpPr>
            <p:nvPr/>
          </p:nvSpPr>
          <p:spPr bwMode="auto">
            <a:xfrm>
              <a:off x="92075" y="5237163"/>
              <a:ext cx="38671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2" name="Rectangle 150"/>
            <p:cNvSpPr>
              <a:spLocks noChangeArrowheads="1"/>
            </p:cNvSpPr>
            <p:nvPr/>
          </p:nvSpPr>
          <p:spPr bwMode="auto">
            <a:xfrm>
              <a:off x="3959225" y="52371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3" name="Rectangle 151"/>
            <p:cNvSpPr>
              <a:spLocks noChangeArrowheads="1"/>
            </p:cNvSpPr>
            <p:nvPr/>
          </p:nvSpPr>
          <p:spPr bwMode="auto">
            <a:xfrm>
              <a:off x="3975100" y="5237163"/>
              <a:ext cx="9556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4" name="Rectangle 152"/>
            <p:cNvSpPr>
              <a:spLocks noChangeArrowheads="1"/>
            </p:cNvSpPr>
            <p:nvPr/>
          </p:nvSpPr>
          <p:spPr bwMode="auto">
            <a:xfrm>
              <a:off x="4930775" y="5237163"/>
              <a:ext cx="1428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5" name="Rectangle 153"/>
            <p:cNvSpPr>
              <a:spLocks noChangeArrowheads="1"/>
            </p:cNvSpPr>
            <p:nvPr/>
          </p:nvSpPr>
          <p:spPr bwMode="auto">
            <a:xfrm>
              <a:off x="4945063" y="52371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6" name="Rectangle 154"/>
            <p:cNvSpPr>
              <a:spLocks noChangeArrowheads="1"/>
            </p:cNvSpPr>
            <p:nvPr/>
          </p:nvSpPr>
          <p:spPr bwMode="auto">
            <a:xfrm>
              <a:off x="5751513" y="52371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7" name="Rectangle 155"/>
            <p:cNvSpPr>
              <a:spLocks noChangeArrowheads="1"/>
            </p:cNvSpPr>
            <p:nvPr/>
          </p:nvSpPr>
          <p:spPr bwMode="auto">
            <a:xfrm>
              <a:off x="5767388" y="52371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8" name="Rectangle 156"/>
            <p:cNvSpPr>
              <a:spLocks noChangeArrowheads="1"/>
            </p:cNvSpPr>
            <p:nvPr/>
          </p:nvSpPr>
          <p:spPr bwMode="auto">
            <a:xfrm>
              <a:off x="6573838" y="52371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9" name="Rectangle 157"/>
            <p:cNvSpPr>
              <a:spLocks noChangeArrowheads="1"/>
            </p:cNvSpPr>
            <p:nvPr/>
          </p:nvSpPr>
          <p:spPr bwMode="auto">
            <a:xfrm>
              <a:off x="6589713" y="5237163"/>
              <a:ext cx="798512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0" name="Rectangle 158"/>
            <p:cNvSpPr>
              <a:spLocks noChangeArrowheads="1"/>
            </p:cNvSpPr>
            <p:nvPr/>
          </p:nvSpPr>
          <p:spPr bwMode="auto">
            <a:xfrm>
              <a:off x="7388225" y="52371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1" name="Rectangle 159"/>
            <p:cNvSpPr>
              <a:spLocks noChangeArrowheads="1"/>
            </p:cNvSpPr>
            <p:nvPr/>
          </p:nvSpPr>
          <p:spPr bwMode="auto">
            <a:xfrm>
              <a:off x="7404100" y="5237163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2" name="Rectangle 160"/>
            <p:cNvSpPr>
              <a:spLocks noChangeArrowheads="1"/>
            </p:cNvSpPr>
            <p:nvPr/>
          </p:nvSpPr>
          <p:spPr bwMode="auto">
            <a:xfrm>
              <a:off x="8210550" y="5237163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3" name="Rectangle 161"/>
            <p:cNvSpPr>
              <a:spLocks noChangeArrowheads="1"/>
            </p:cNvSpPr>
            <p:nvPr/>
          </p:nvSpPr>
          <p:spPr bwMode="auto">
            <a:xfrm>
              <a:off x="8226425" y="5237163"/>
              <a:ext cx="7905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4" name="Rectangle 162"/>
            <p:cNvSpPr>
              <a:spLocks noChangeArrowheads="1"/>
            </p:cNvSpPr>
            <p:nvPr/>
          </p:nvSpPr>
          <p:spPr bwMode="auto">
            <a:xfrm>
              <a:off x="9017000" y="5237163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5" name="Rectangle 163"/>
            <p:cNvSpPr>
              <a:spLocks noChangeArrowheads="1"/>
            </p:cNvSpPr>
            <p:nvPr/>
          </p:nvSpPr>
          <p:spPr bwMode="auto">
            <a:xfrm>
              <a:off x="44450" y="5251450"/>
              <a:ext cx="4762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6" name="Rectangle 164"/>
            <p:cNvSpPr>
              <a:spLocks noChangeArrowheads="1"/>
            </p:cNvSpPr>
            <p:nvPr/>
          </p:nvSpPr>
          <p:spPr bwMode="auto">
            <a:xfrm>
              <a:off x="3959225" y="5251450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7" name="Rectangle 165"/>
            <p:cNvSpPr>
              <a:spLocks noChangeArrowheads="1"/>
            </p:cNvSpPr>
            <p:nvPr/>
          </p:nvSpPr>
          <p:spPr bwMode="auto">
            <a:xfrm>
              <a:off x="4930775" y="5251450"/>
              <a:ext cx="14288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8" name="Rectangle 166"/>
            <p:cNvSpPr>
              <a:spLocks noChangeArrowheads="1"/>
            </p:cNvSpPr>
            <p:nvPr/>
          </p:nvSpPr>
          <p:spPr bwMode="auto">
            <a:xfrm>
              <a:off x="5751513" y="5251450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9" name="Rectangle 167"/>
            <p:cNvSpPr>
              <a:spLocks noChangeArrowheads="1"/>
            </p:cNvSpPr>
            <p:nvPr/>
          </p:nvSpPr>
          <p:spPr bwMode="auto">
            <a:xfrm>
              <a:off x="6573838" y="5251450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0" name="Rectangle 168"/>
            <p:cNvSpPr>
              <a:spLocks noChangeArrowheads="1"/>
            </p:cNvSpPr>
            <p:nvPr/>
          </p:nvSpPr>
          <p:spPr bwMode="auto">
            <a:xfrm>
              <a:off x="7388225" y="5251450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1" name="Rectangle 169"/>
            <p:cNvSpPr>
              <a:spLocks noChangeArrowheads="1"/>
            </p:cNvSpPr>
            <p:nvPr/>
          </p:nvSpPr>
          <p:spPr bwMode="auto">
            <a:xfrm>
              <a:off x="8210550" y="5251450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2" name="Rectangle 170"/>
            <p:cNvSpPr>
              <a:spLocks noChangeArrowheads="1"/>
            </p:cNvSpPr>
            <p:nvPr/>
          </p:nvSpPr>
          <p:spPr bwMode="auto">
            <a:xfrm>
              <a:off x="9017000" y="5251450"/>
              <a:ext cx="4762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3" name="Rectangle 171"/>
            <p:cNvSpPr>
              <a:spLocks noChangeArrowheads="1"/>
            </p:cNvSpPr>
            <p:nvPr/>
          </p:nvSpPr>
          <p:spPr bwMode="auto">
            <a:xfrm>
              <a:off x="92075" y="5529263"/>
              <a:ext cx="93663" cy="27146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4" name="Rectangle 172"/>
            <p:cNvSpPr>
              <a:spLocks noChangeArrowheads="1"/>
            </p:cNvSpPr>
            <p:nvPr/>
          </p:nvSpPr>
          <p:spPr bwMode="auto">
            <a:xfrm>
              <a:off x="3849688" y="5529263"/>
              <a:ext cx="109537" cy="27146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5" name="Rectangle 173"/>
            <p:cNvSpPr>
              <a:spLocks noChangeArrowheads="1"/>
            </p:cNvSpPr>
            <p:nvPr/>
          </p:nvSpPr>
          <p:spPr bwMode="auto">
            <a:xfrm>
              <a:off x="185738" y="5529263"/>
              <a:ext cx="3663950" cy="27146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6" name="Rectangle 174"/>
            <p:cNvSpPr>
              <a:spLocks noChangeArrowheads="1"/>
            </p:cNvSpPr>
            <p:nvPr/>
          </p:nvSpPr>
          <p:spPr bwMode="auto">
            <a:xfrm>
              <a:off x="185738" y="5229225"/>
              <a:ext cx="12408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Demanda total</a:t>
              </a:r>
              <a:endParaRPr lang="en-US" altLang="pt-BR" sz="2000"/>
            </a:p>
          </p:txBody>
        </p:sp>
        <p:sp>
          <p:nvSpPr>
            <p:cNvPr id="177" name="Rectangle 175"/>
            <p:cNvSpPr>
              <a:spLocks noChangeArrowheads="1"/>
            </p:cNvSpPr>
            <p:nvPr/>
          </p:nvSpPr>
          <p:spPr bwMode="auto">
            <a:xfrm>
              <a:off x="1579563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78" name="Rectangle 176"/>
            <p:cNvSpPr>
              <a:spLocks noChangeArrowheads="1"/>
            </p:cNvSpPr>
            <p:nvPr/>
          </p:nvSpPr>
          <p:spPr bwMode="auto">
            <a:xfrm>
              <a:off x="4084638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79" name="Rectangle 177"/>
            <p:cNvSpPr>
              <a:spLocks noChangeArrowheads="1"/>
            </p:cNvSpPr>
            <p:nvPr/>
          </p:nvSpPr>
          <p:spPr bwMode="auto">
            <a:xfrm>
              <a:off x="5054600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80" name="Rectangle 178"/>
            <p:cNvSpPr>
              <a:spLocks noChangeArrowheads="1"/>
            </p:cNvSpPr>
            <p:nvPr/>
          </p:nvSpPr>
          <p:spPr bwMode="auto">
            <a:xfrm>
              <a:off x="5876925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81" name="Rectangle 179"/>
            <p:cNvSpPr>
              <a:spLocks noChangeArrowheads="1"/>
            </p:cNvSpPr>
            <p:nvPr/>
          </p:nvSpPr>
          <p:spPr bwMode="auto">
            <a:xfrm>
              <a:off x="6699250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82" name="Rectangle 180"/>
            <p:cNvSpPr>
              <a:spLocks noChangeArrowheads="1"/>
            </p:cNvSpPr>
            <p:nvPr/>
          </p:nvSpPr>
          <p:spPr bwMode="auto">
            <a:xfrm>
              <a:off x="7513638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83" name="Rectangle 181"/>
            <p:cNvSpPr>
              <a:spLocks noChangeArrowheads="1"/>
            </p:cNvSpPr>
            <p:nvPr/>
          </p:nvSpPr>
          <p:spPr bwMode="auto">
            <a:xfrm>
              <a:off x="8335963" y="551656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84" name="Rectangle 182"/>
            <p:cNvSpPr>
              <a:spLocks noChangeArrowheads="1"/>
            </p:cNvSpPr>
            <p:nvPr/>
          </p:nvSpPr>
          <p:spPr bwMode="auto">
            <a:xfrm>
              <a:off x="44450" y="551497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5" name="Rectangle 183"/>
            <p:cNvSpPr>
              <a:spLocks noChangeArrowheads="1"/>
            </p:cNvSpPr>
            <p:nvPr/>
          </p:nvSpPr>
          <p:spPr bwMode="auto">
            <a:xfrm>
              <a:off x="92075" y="5514975"/>
              <a:ext cx="38671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6" name="Rectangle 184"/>
            <p:cNvSpPr>
              <a:spLocks noChangeArrowheads="1"/>
            </p:cNvSpPr>
            <p:nvPr/>
          </p:nvSpPr>
          <p:spPr bwMode="auto">
            <a:xfrm>
              <a:off x="3959225" y="55149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7" name="Rectangle 185"/>
            <p:cNvSpPr>
              <a:spLocks noChangeArrowheads="1"/>
            </p:cNvSpPr>
            <p:nvPr/>
          </p:nvSpPr>
          <p:spPr bwMode="auto">
            <a:xfrm>
              <a:off x="3975100" y="5514975"/>
              <a:ext cx="9556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8" name="Rectangle 186"/>
            <p:cNvSpPr>
              <a:spLocks noChangeArrowheads="1"/>
            </p:cNvSpPr>
            <p:nvPr/>
          </p:nvSpPr>
          <p:spPr bwMode="auto">
            <a:xfrm>
              <a:off x="4930775" y="5514975"/>
              <a:ext cx="1428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9" name="Rectangle 187"/>
            <p:cNvSpPr>
              <a:spLocks noChangeArrowheads="1"/>
            </p:cNvSpPr>
            <p:nvPr/>
          </p:nvSpPr>
          <p:spPr bwMode="auto">
            <a:xfrm>
              <a:off x="4945063" y="551497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0" name="Rectangle 188"/>
            <p:cNvSpPr>
              <a:spLocks noChangeArrowheads="1"/>
            </p:cNvSpPr>
            <p:nvPr/>
          </p:nvSpPr>
          <p:spPr bwMode="auto">
            <a:xfrm>
              <a:off x="5751513" y="55149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1" name="Rectangle 189"/>
            <p:cNvSpPr>
              <a:spLocks noChangeArrowheads="1"/>
            </p:cNvSpPr>
            <p:nvPr/>
          </p:nvSpPr>
          <p:spPr bwMode="auto">
            <a:xfrm>
              <a:off x="5767388" y="551497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2" name="Rectangle 190"/>
            <p:cNvSpPr>
              <a:spLocks noChangeArrowheads="1"/>
            </p:cNvSpPr>
            <p:nvPr/>
          </p:nvSpPr>
          <p:spPr bwMode="auto">
            <a:xfrm>
              <a:off x="6573838" y="55149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3" name="Rectangle 191"/>
            <p:cNvSpPr>
              <a:spLocks noChangeArrowheads="1"/>
            </p:cNvSpPr>
            <p:nvPr/>
          </p:nvSpPr>
          <p:spPr bwMode="auto">
            <a:xfrm>
              <a:off x="6589713" y="5514975"/>
              <a:ext cx="798512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4" name="Rectangle 192"/>
            <p:cNvSpPr>
              <a:spLocks noChangeArrowheads="1"/>
            </p:cNvSpPr>
            <p:nvPr/>
          </p:nvSpPr>
          <p:spPr bwMode="auto">
            <a:xfrm>
              <a:off x="7388225" y="55149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5" name="Rectangle 193"/>
            <p:cNvSpPr>
              <a:spLocks noChangeArrowheads="1"/>
            </p:cNvSpPr>
            <p:nvPr/>
          </p:nvSpPr>
          <p:spPr bwMode="auto">
            <a:xfrm>
              <a:off x="7404100" y="551497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6" name="Rectangle 194"/>
            <p:cNvSpPr>
              <a:spLocks noChangeArrowheads="1"/>
            </p:cNvSpPr>
            <p:nvPr/>
          </p:nvSpPr>
          <p:spPr bwMode="auto">
            <a:xfrm>
              <a:off x="8210550" y="55149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7" name="Rectangle 195"/>
            <p:cNvSpPr>
              <a:spLocks noChangeArrowheads="1"/>
            </p:cNvSpPr>
            <p:nvPr/>
          </p:nvSpPr>
          <p:spPr bwMode="auto">
            <a:xfrm>
              <a:off x="8226425" y="5514975"/>
              <a:ext cx="7905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8" name="Rectangle 196"/>
            <p:cNvSpPr>
              <a:spLocks noChangeArrowheads="1"/>
            </p:cNvSpPr>
            <p:nvPr/>
          </p:nvSpPr>
          <p:spPr bwMode="auto">
            <a:xfrm>
              <a:off x="9017000" y="551497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9" name="Rectangle 197"/>
            <p:cNvSpPr>
              <a:spLocks noChangeArrowheads="1"/>
            </p:cNvSpPr>
            <p:nvPr/>
          </p:nvSpPr>
          <p:spPr bwMode="auto">
            <a:xfrm>
              <a:off x="44450" y="5529263"/>
              <a:ext cx="4762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0" name="Rectangle 198"/>
            <p:cNvSpPr>
              <a:spLocks noChangeArrowheads="1"/>
            </p:cNvSpPr>
            <p:nvPr/>
          </p:nvSpPr>
          <p:spPr bwMode="auto">
            <a:xfrm>
              <a:off x="3959225" y="5529263"/>
              <a:ext cx="1587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1" name="Rectangle 199"/>
            <p:cNvSpPr>
              <a:spLocks noChangeArrowheads="1"/>
            </p:cNvSpPr>
            <p:nvPr/>
          </p:nvSpPr>
          <p:spPr bwMode="auto">
            <a:xfrm>
              <a:off x="4930775" y="5529263"/>
              <a:ext cx="14288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2" name="Rectangle 200"/>
            <p:cNvSpPr>
              <a:spLocks noChangeArrowheads="1"/>
            </p:cNvSpPr>
            <p:nvPr/>
          </p:nvSpPr>
          <p:spPr bwMode="auto">
            <a:xfrm>
              <a:off x="5751513" y="5529263"/>
              <a:ext cx="1587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3" name="Rectangle 201"/>
            <p:cNvSpPr>
              <a:spLocks noChangeArrowheads="1"/>
            </p:cNvSpPr>
            <p:nvPr/>
          </p:nvSpPr>
          <p:spPr bwMode="auto">
            <a:xfrm>
              <a:off x="6573838" y="5529263"/>
              <a:ext cx="1587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4" name="Rectangle 202"/>
            <p:cNvSpPr>
              <a:spLocks noChangeArrowheads="1"/>
            </p:cNvSpPr>
            <p:nvPr/>
          </p:nvSpPr>
          <p:spPr bwMode="auto">
            <a:xfrm>
              <a:off x="7388225" y="5529263"/>
              <a:ext cx="1587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5" name="Rectangle 203"/>
            <p:cNvSpPr>
              <a:spLocks noChangeArrowheads="1"/>
            </p:cNvSpPr>
            <p:nvPr/>
          </p:nvSpPr>
          <p:spPr bwMode="auto">
            <a:xfrm>
              <a:off x="8210550" y="5529263"/>
              <a:ext cx="1587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6" name="Rectangle 204"/>
            <p:cNvSpPr>
              <a:spLocks noChangeArrowheads="1"/>
            </p:cNvSpPr>
            <p:nvPr/>
          </p:nvSpPr>
          <p:spPr bwMode="auto">
            <a:xfrm>
              <a:off x="9017000" y="5529263"/>
              <a:ext cx="47625" cy="2714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7" name="Rectangle 205"/>
            <p:cNvSpPr>
              <a:spLocks noChangeArrowheads="1"/>
            </p:cNvSpPr>
            <p:nvPr/>
          </p:nvSpPr>
          <p:spPr bwMode="auto">
            <a:xfrm>
              <a:off x="92075" y="5815013"/>
              <a:ext cx="93663" cy="26511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8" name="Rectangle 206"/>
            <p:cNvSpPr>
              <a:spLocks noChangeArrowheads="1"/>
            </p:cNvSpPr>
            <p:nvPr/>
          </p:nvSpPr>
          <p:spPr bwMode="auto">
            <a:xfrm>
              <a:off x="3849688" y="5815013"/>
              <a:ext cx="109537" cy="26511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9" name="Rectangle 207"/>
            <p:cNvSpPr>
              <a:spLocks noChangeArrowheads="1"/>
            </p:cNvSpPr>
            <p:nvPr/>
          </p:nvSpPr>
          <p:spPr bwMode="auto">
            <a:xfrm>
              <a:off x="185738" y="5815013"/>
              <a:ext cx="3663950" cy="26511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185738" y="5514975"/>
              <a:ext cx="24642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Estoque projetado disponível</a:t>
              </a:r>
              <a:endParaRPr lang="en-US" altLang="pt-BR" sz="2000"/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2941638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084638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5054600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5876925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6699250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7513638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8335963" y="5802313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450" y="580072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92075" y="5800725"/>
              <a:ext cx="38671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3959225" y="58007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3975100" y="5800725"/>
              <a:ext cx="9556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4930775" y="5800725"/>
              <a:ext cx="1428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945063" y="58007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5751513" y="58007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767388" y="58007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573838" y="58007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589713" y="5800725"/>
              <a:ext cx="798512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7388225" y="58007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7404100" y="58007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8210550" y="58007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8226425" y="5800725"/>
              <a:ext cx="7905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9017000" y="580072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450" y="5815013"/>
              <a:ext cx="4762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3959225" y="5815013"/>
              <a:ext cx="1587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4930775" y="5815013"/>
              <a:ext cx="14288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5751513" y="5815013"/>
              <a:ext cx="1587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573838" y="5815013"/>
              <a:ext cx="1587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7388225" y="5815013"/>
              <a:ext cx="1587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8210550" y="5815013"/>
              <a:ext cx="1587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9017000" y="5815013"/>
              <a:ext cx="47625" cy="2651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92075" y="6094413"/>
              <a:ext cx="93663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3849688" y="6094413"/>
              <a:ext cx="109537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185738" y="6094413"/>
              <a:ext cx="3663950" cy="26352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185738" y="5792788"/>
              <a:ext cx="222099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Disponível para promessa</a:t>
              </a:r>
              <a:endParaRPr lang="en-US" altLang="pt-BR" sz="2000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2674938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4084638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5054600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48" name="Rectangle 247"/>
            <p:cNvSpPr>
              <a:spLocks noChangeArrowheads="1"/>
            </p:cNvSpPr>
            <p:nvPr/>
          </p:nvSpPr>
          <p:spPr bwMode="auto">
            <a:xfrm>
              <a:off x="5876925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6699250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513638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51" name="Rectangle 250"/>
            <p:cNvSpPr>
              <a:spLocks noChangeArrowheads="1"/>
            </p:cNvSpPr>
            <p:nvPr/>
          </p:nvSpPr>
          <p:spPr bwMode="auto">
            <a:xfrm>
              <a:off x="8335963" y="60801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4450" y="608012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3" name="Rectangle 252"/>
            <p:cNvSpPr>
              <a:spLocks noChangeArrowheads="1"/>
            </p:cNvSpPr>
            <p:nvPr/>
          </p:nvSpPr>
          <p:spPr bwMode="auto">
            <a:xfrm>
              <a:off x="92075" y="6080125"/>
              <a:ext cx="38671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3959225" y="60801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5" name="Rectangle 254"/>
            <p:cNvSpPr>
              <a:spLocks noChangeArrowheads="1"/>
            </p:cNvSpPr>
            <p:nvPr/>
          </p:nvSpPr>
          <p:spPr bwMode="auto">
            <a:xfrm>
              <a:off x="3975100" y="6080125"/>
              <a:ext cx="9556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930775" y="6080125"/>
              <a:ext cx="1428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7" name="Rectangle 256"/>
            <p:cNvSpPr>
              <a:spLocks noChangeArrowheads="1"/>
            </p:cNvSpPr>
            <p:nvPr/>
          </p:nvSpPr>
          <p:spPr bwMode="auto">
            <a:xfrm>
              <a:off x="4945063" y="60801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5751513" y="60801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9" name="Rectangle 258"/>
            <p:cNvSpPr>
              <a:spLocks noChangeArrowheads="1"/>
            </p:cNvSpPr>
            <p:nvPr/>
          </p:nvSpPr>
          <p:spPr bwMode="auto">
            <a:xfrm>
              <a:off x="5767388" y="60801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6573838" y="60801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1" name="Rectangle 260"/>
            <p:cNvSpPr>
              <a:spLocks noChangeArrowheads="1"/>
            </p:cNvSpPr>
            <p:nvPr/>
          </p:nvSpPr>
          <p:spPr bwMode="auto">
            <a:xfrm>
              <a:off x="6589713" y="6080125"/>
              <a:ext cx="798512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7388225" y="60801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3" name="Rectangle 262"/>
            <p:cNvSpPr>
              <a:spLocks noChangeArrowheads="1"/>
            </p:cNvSpPr>
            <p:nvPr/>
          </p:nvSpPr>
          <p:spPr bwMode="auto">
            <a:xfrm>
              <a:off x="7404100" y="6080125"/>
              <a:ext cx="80645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8210550" y="608012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5" name="Rectangle 264"/>
            <p:cNvSpPr>
              <a:spLocks noChangeArrowheads="1"/>
            </p:cNvSpPr>
            <p:nvPr/>
          </p:nvSpPr>
          <p:spPr bwMode="auto">
            <a:xfrm>
              <a:off x="8226425" y="6080125"/>
              <a:ext cx="7905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9017000" y="608012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7" name="Rectangle 266"/>
            <p:cNvSpPr>
              <a:spLocks noChangeArrowheads="1"/>
            </p:cNvSpPr>
            <p:nvPr/>
          </p:nvSpPr>
          <p:spPr bwMode="auto">
            <a:xfrm>
              <a:off x="44450" y="6094413"/>
              <a:ext cx="4762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3959225" y="6094413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9" name="Rectangle 268"/>
            <p:cNvSpPr>
              <a:spLocks noChangeArrowheads="1"/>
            </p:cNvSpPr>
            <p:nvPr/>
          </p:nvSpPr>
          <p:spPr bwMode="auto">
            <a:xfrm>
              <a:off x="4930775" y="6094413"/>
              <a:ext cx="14288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5751513" y="6094413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1" name="Rectangle 270"/>
            <p:cNvSpPr>
              <a:spLocks noChangeArrowheads="1"/>
            </p:cNvSpPr>
            <p:nvPr/>
          </p:nvSpPr>
          <p:spPr bwMode="auto">
            <a:xfrm>
              <a:off x="6573838" y="6094413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7388225" y="6094413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3" name="Rectangle 272"/>
            <p:cNvSpPr>
              <a:spLocks noChangeArrowheads="1"/>
            </p:cNvSpPr>
            <p:nvPr/>
          </p:nvSpPr>
          <p:spPr bwMode="auto">
            <a:xfrm>
              <a:off x="8210550" y="6094413"/>
              <a:ext cx="1587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9017000" y="6094413"/>
              <a:ext cx="47625" cy="263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5" name="Rectangle 274"/>
            <p:cNvSpPr>
              <a:spLocks noChangeArrowheads="1"/>
            </p:cNvSpPr>
            <p:nvPr/>
          </p:nvSpPr>
          <p:spPr bwMode="auto">
            <a:xfrm>
              <a:off x="92075" y="6372225"/>
              <a:ext cx="93663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3849688" y="6372225"/>
              <a:ext cx="109537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7" name="Rectangle 276"/>
            <p:cNvSpPr>
              <a:spLocks noChangeArrowheads="1"/>
            </p:cNvSpPr>
            <p:nvPr/>
          </p:nvSpPr>
          <p:spPr bwMode="auto">
            <a:xfrm>
              <a:off x="185738" y="6372225"/>
              <a:ext cx="3663950" cy="2714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185738" y="6072188"/>
              <a:ext cx="3188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Programa mestre de produção (PMP)</a:t>
              </a:r>
              <a:endParaRPr lang="en-US" altLang="pt-BR" sz="2000"/>
            </a:p>
          </p:txBody>
        </p:sp>
        <p:sp>
          <p:nvSpPr>
            <p:cNvPr id="279" name="Rectangle 278"/>
            <p:cNvSpPr>
              <a:spLocks noChangeArrowheads="1"/>
            </p:cNvSpPr>
            <p:nvPr/>
          </p:nvSpPr>
          <p:spPr bwMode="auto">
            <a:xfrm>
              <a:off x="3606800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4084638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1" name="Rectangle 280"/>
            <p:cNvSpPr>
              <a:spLocks noChangeArrowheads="1"/>
            </p:cNvSpPr>
            <p:nvPr/>
          </p:nvSpPr>
          <p:spPr bwMode="auto">
            <a:xfrm>
              <a:off x="5054600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876925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3" name="Rectangle 282"/>
            <p:cNvSpPr>
              <a:spLocks noChangeArrowheads="1"/>
            </p:cNvSpPr>
            <p:nvPr/>
          </p:nvSpPr>
          <p:spPr bwMode="auto">
            <a:xfrm>
              <a:off x="6699250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7513638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5" name="Rectangle 284"/>
            <p:cNvSpPr>
              <a:spLocks noChangeArrowheads="1"/>
            </p:cNvSpPr>
            <p:nvPr/>
          </p:nvSpPr>
          <p:spPr bwMode="auto">
            <a:xfrm>
              <a:off x="8335963" y="6359525"/>
              <a:ext cx="524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44450" y="6357938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87" name="Rectangle 286"/>
            <p:cNvSpPr>
              <a:spLocks noChangeArrowheads="1"/>
            </p:cNvSpPr>
            <p:nvPr/>
          </p:nvSpPr>
          <p:spPr bwMode="auto">
            <a:xfrm>
              <a:off x="92075" y="6357938"/>
              <a:ext cx="38671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3959225" y="63579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89" name="Rectangle 288"/>
            <p:cNvSpPr>
              <a:spLocks noChangeArrowheads="1"/>
            </p:cNvSpPr>
            <p:nvPr/>
          </p:nvSpPr>
          <p:spPr bwMode="auto">
            <a:xfrm>
              <a:off x="3975100" y="6357938"/>
              <a:ext cx="9556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4930775" y="6357938"/>
              <a:ext cx="1428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1" name="Rectangle 290"/>
            <p:cNvSpPr>
              <a:spLocks noChangeArrowheads="1"/>
            </p:cNvSpPr>
            <p:nvPr/>
          </p:nvSpPr>
          <p:spPr bwMode="auto">
            <a:xfrm>
              <a:off x="4945063" y="6357938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5751513" y="63579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3" name="Rectangle 292"/>
            <p:cNvSpPr>
              <a:spLocks noChangeArrowheads="1"/>
            </p:cNvSpPr>
            <p:nvPr/>
          </p:nvSpPr>
          <p:spPr bwMode="auto">
            <a:xfrm>
              <a:off x="5767388" y="6357938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6573838" y="63579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5" name="Rectangle 294"/>
            <p:cNvSpPr>
              <a:spLocks noChangeArrowheads="1"/>
            </p:cNvSpPr>
            <p:nvPr/>
          </p:nvSpPr>
          <p:spPr bwMode="auto">
            <a:xfrm>
              <a:off x="6589713" y="6357938"/>
              <a:ext cx="798512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7388225" y="63579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7" name="Rectangle 296"/>
            <p:cNvSpPr>
              <a:spLocks noChangeArrowheads="1"/>
            </p:cNvSpPr>
            <p:nvPr/>
          </p:nvSpPr>
          <p:spPr bwMode="auto">
            <a:xfrm>
              <a:off x="7404100" y="6357938"/>
              <a:ext cx="80645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8210550" y="63579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9" name="Rectangle 298"/>
            <p:cNvSpPr>
              <a:spLocks noChangeArrowheads="1"/>
            </p:cNvSpPr>
            <p:nvPr/>
          </p:nvSpPr>
          <p:spPr bwMode="auto">
            <a:xfrm>
              <a:off x="8226425" y="6357938"/>
              <a:ext cx="7905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9017000" y="6357938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1" name="Rectangle 300"/>
            <p:cNvSpPr>
              <a:spLocks noChangeArrowheads="1"/>
            </p:cNvSpPr>
            <p:nvPr/>
          </p:nvSpPr>
          <p:spPr bwMode="auto">
            <a:xfrm>
              <a:off x="44450" y="6372225"/>
              <a:ext cx="4762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44450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3" name="Rectangle 302"/>
            <p:cNvSpPr>
              <a:spLocks noChangeArrowheads="1"/>
            </p:cNvSpPr>
            <p:nvPr/>
          </p:nvSpPr>
          <p:spPr bwMode="auto">
            <a:xfrm>
              <a:off x="44450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92075" y="6643688"/>
              <a:ext cx="3867150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5" name="Rectangle 304"/>
            <p:cNvSpPr>
              <a:spLocks noChangeArrowheads="1"/>
            </p:cNvSpPr>
            <p:nvPr/>
          </p:nvSpPr>
          <p:spPr bwMode="auto">
            <a:xfrm>
              <a:off x="3959225" y="6372225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3959225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7" name="Rectangle 306"/>
            <p:cNvSpPr>
              <a:spLocks noChangeArrowheads="1"/>
            </p:cNvSpPr>
            <p:nvPr/>
          </p:nvSpPr>
          <p:spPr bwMode="auto">
            <a:xfrm>
              <a:off x="4006850" y="6643688"/>
              <a:ext cx="9239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4930775" y="6372225"/>
              <a:ext cx="14288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9" name="Rectangle 308"/>
            <p:cNvSpPr>
              <a:spLocks noChangeArrowheads="1"/>
            </p:cNvSpPr>
            <p:nvPr/>
          </p:nvSpPr>
          <p:spPr bwMode="auto">
            <a:xfrm>
              <a:off x="4930775" y="6643688"/>
              <a:ext cx="46038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4976813" y="6643688"/>
              <a:ext cx="774700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1" name="Rectangle 310"/>
            <p:cNvSpPr>
              <a:spLocks noChangeArrowheads="1"/>
            </p:cNvSpPr>
            <p:nvPr/>
          </p:nvSpPr>
          <p:spPr bwMode="auto">
            <a:xfrm>
              <a:off x="5751513" y="6372225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5751513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3" name="Rectangle 312"/>
            <p:cNvSpPr>
              <a:spLocks noChangeArrowheads="1"/>
            </p:cNvSpPr>
            <p:nvPr/>
          </p:nvSpPr>
          <p:spPr bwMode="auto">
            <a:xfrm>
              <a:off x="5799138" y="6643688"/>
              <a:ext cx="774700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6573838" y="6372225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5" name="Rectangle 314"/>
            <p:cNvSpPr>
              <a:spLocks noChangeArrowheads="1"/>
            </p:cNvSpPr>
            <p:nvPr/>
          </p:nvSpPr>
          <p:spPr bwMode="auto">
            <a:xfrm>
              <a:off x="6573838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6621463" y="6643688"/>
              <a:ext cx="766762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7" name="Rectangle 316"/>
            <p:cNvSpPr>
              <a:spLocks noChangeArrowheads="1"/>
            </p:cNvSpPr>
            <p:nvPr/>
          </p:nvSpPr>
          <p:spPr bwMode="auto">
            <a:xfrm>
              <a:off x="7388225" y="6372225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388225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9" name="Rectangle 318"/>
            <p:cNvSpPr>
              <a:spLocks noChangeArrowheads="1"/>
            </p:cNvSpPr>
            <p:nvPr/>
          </p:nvSpPr>
          <p:spPr bwMode="auto">
            <a:xfrm>
              <a:off x="7435850" y="6643688"/>
              <a:ext cx="774700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8210550" y="6372225"/>
              <a:ext cx="1587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1" name="Rectangle 320"/>
            <p:cNvSpPr>
              <a:spLocks noChangeArrowheads="1"/>
            </p:cNvSpPr>
            <p:nvPr/>
          </p:nvSpPr>
          <p:spPr bwMode="auto">
            <a:xfrm>
              <a:off x="8210550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8258175" y="6643688"/>
              <a:ext cx="7588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3" name="Rectangle 322"/>
            <p:cNvSpPr>
              <a:spLocks noChangeArrowheads="1"/>
            </p:cNvSpPr>
            <p:nvPr/>
          </p:nvSpPr>
          <p:spPr bwMode="auto">
            <a:xfrm>
              <a:off x="9017000" y="6372225"/>
              <a:ext cx="47625" cy="2714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9017000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5" name="Rectangle 324"/>
            <p:cNvSpPr>
              <a:spLocks noChangeArrowheads="1"/>
            </p:cNvSpPr>
            <p:nvPr/>
          </p:nvSpPr>
          <p:spPr bwMode="auto">
            <a:xfrm>
              <a:off x="9017000" y="6643688"/>
              <a:ext cx="47625" cy="428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68263" y="6692900"/>
              <a:ext cx="582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7" name="Line 327"/>
            <p:cNvSpPr>
              <a:spLocks noChangeShapeType="1"/>
            </p:cNvSpPr>
            <p:nvPr/>
          </p:nvSpPr>
          <p:spPr bwMode="auto">
            <a:xfrm>
              <a:off x="107950" y="5516563"/>
              <a:ext cx="8893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sz="2000"/>
            </a:p>
          </p:txBody>
        </p:sp>
        <p:sp>
          <p:nvSpPr>
            <p:cNvPr id="328" name="Line 328"/>
            <p:cNvSpPr>
              <a:spLocks noChangeShapeType="1"/>
            </p:cNvSpPr>
            <p:nvPr/>
          </p:nvSpPr>
          <p:spPr bwMode="auto">
            <a:xfrm>
              <a:off x="107950" y="5805488"/>
              <a:ext cx="8893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 sz="2000"/>
            </a:p>
          </p:txBody>
        </p:sp>
      </p:grpSp>
      <p:sp>
        <p:nvSpPr>
          <p:cNvPr id="329" name="Text Box 5"/>
          <p:cNvSpPr txBox="1">
            <a:spLocks noChangeArrowheads="1"/>
          </p:cNvSpPr>
          <p:nvPr/>
        </p:nvSpPr>
        <p:spPr bwMode="auto">
          <a:xfrm>
            <a:off x="5909269" y="3614736"/>
            <a:ext cx="5688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600" b="1" dirty="0">
                <a:solidFill>
                  <a:srgbClr val="800000"/>
                </a:solidFill>
              </a:rPr>
              <a:t>Ponto de </a:t>
            </a:r>
            <a:r>
              <a:rPr lang="pt-BR" altLang="pt-BR" b="1" dirty="0" err="1">
                <a:solidFill>
                  <a:srgbClr val="800000"/>
                </a:solidFill>
              </a:rPr>
              <a:t>ressuprimento</a:t>
            </a:r>
            <a:r>
              <a:rPr lang="pt-BR" altLang="pt-BR" sz="1600" b="1" dirty="0">
                <a:solidFill>
                  <a:srgbClr val="800000"/>
                </a:solidFill>
              </a:rPr>
              <a:t> escalonado no tempo</a:t>
            </a:r>
            <a:endParaRPr lang="en-US" altLang="pt-BR" sz="1600" b="1" dirty="0">
              <a:solidFill>
                <a:srgbClr val="800000"/>
              </a:solidFill>
            </a:endParaRPr>
          </a:p>
        </p:txBody>
      </p:sp>
      <p:pic>
        <p:nvPicPr>
          <p:cNvPr id="330" name="Imagem 3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7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9688" y="188913"/>
            <a:ext cx="7772400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Exemplo: Lapiseira P207</a:t>
            </a:r>
            <a:endParaRPr lang="pt-BR" sz="36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657" y="1194990"/>
            <a:ext cx="947654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9396" y="3059099"/>
            <a:ext cx="120300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b="1" dirty="0">
                <a:solidFill>
                  <a:srgbClr val="800000"/>
                </a:solidFill>
              </a:rPr>
              <a:t> Produto feito para estoque; </a:t>
            </a:r>
            <a:r>
              <a:rPr lang="pt-BR" altLang="pt-BR" sz="1600" b="1" dirty="0" smtClean="0">
                <a:solidFill>
                  <a:srgbClr val="800000"/>
                </a:solidFill>
              </a:rPr>
              <a:t> </a:t>
            </a:r>
            <a:r>
              <a:rPr lang="pt-BR" altLang="pt-BR" sz="1600" b="1" i="1" dirty="0">
                <a:solidFill>
                  <a:srgbClr val="800000"/>
                </a:solidFill>
              </a:rPr>
              <a:t>Lead time</a:t>
            </a:r>
            <a:r>
              <a:rPr lang="pt-BR" altLang="pt-BR" sz="1600" b="1" dirty="0">
                <a:solidFill>
                  <a:srgbClr val="800000"/>
                </a:solidFill>
              </a:rPr>
              <a:t> da montagem é de uma semana</a:t>
            </a:r>
            <a:r>
              <a:rPr lang="pt-BR" altLang="pt-BR" sz="1600" b="1" dirty="0" smtClean="0">
                <a:solidFill>
                  <a:srgbClr val="800000"/>
                </a:solidFill>
              </a:rPr>
              <a:t>;  </a:t>
            </a:r>
            <a:r>
              <a:rPr lang="pt-BR" altLang="pt-BR" sz="1600" b="1" dirty="0">
                <a:solidFill>
                  <a:srgbClr val="800000"/>
                </a:solidFill>
              </a:rPr>
              <a:t>Lotes de no mínimo 400 unidades.</a:t>
            </a:r>
            <a:endParaRPr lang="en-US" altLang="pt-BR" sz="1600" b="1" dirty="0">
              <a:solidFill>
                <a:srgbClr val="800000"/>
              </a:solidFill>
            </a:endParaRPr>
          </a:p>
        </p:txBody>
      </p:sp>
      <p:sp>
        <p:nvSpPr>
          <p:cNvPr id="13" name="AutoShape 1062"/>
          <p:cNvSpPr>
            <a:spLocks noChangeAspect="1" noChangeArrowheads="1" noTextEdit="1"/>
          </p:cNvSpPr>
          <p:nvPr/>
        </p:nvSpPr>
        <p:spPr bwMode="auto">
          <a:xfrm>
            <a:off x="1127125" y="3769518"/>
            <a:ext cx="9324975" cy="28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14" name="Agrupar 13"/>
          <p:cNvGrpSpPr/>
          <p:nvPr/>
        </p:nvGrpSpPr>
        <p:grpSpPr>
          <a:xfrm>
            <a:off x="1044574" y="3572661"/>
            <a:ext cx="10086975" cy="2538413"/>
            <a:chOff x="150813" y="4130675"/>
            <a:chExt cx="9004300" cy="2538413"/>
          </a:xfrm>
        </p:grpSpPr>
        <p:sp>
          <p:nvSpPr>
            <p:cNvPr id="15" name="Rectangle 1065"/>
            <p:cNvSpPr>
              <a:spLocks noChangeArrowheads="1"/>
            </p:cNvSpPr>
            <p:nvPr/>
          </p:nvSpPr>
          <p:spPr bwMode="auto">
            <a:xfrm>
              <a:off x="2687638" y="4171950"/>
              <a:ext cx="109537" cy="26035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" name="Rectangle 1066"/>
            <p:cNvSpPr>
              <a:spLocks noChangeArrowheads="1"/>
            </p:cNvSpPr>
            <p:nvPr/>
          </p:nvSpPr>
          <p:spPr bwMode="auto">
            <a:xfrm>
              <a:off x="150813" y="4171950"/>
              <a:ext cx="2536825" cy="26035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" name="Rectangle 1067"/>
            <p:cNvSpPr>
              <a:spLocks noChangeArrowheads="1"/>
            </p:cNvSpPr>
            <p:nvPr/>
          </p:nvSpPr>
          <p:spPr bwMode="auto">
            <a:xfrm>
              <a:off x="150813" y="4157663"/>
              <a:ext cx="85440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Lapiseira</a:t>
              </a:r>
              <a:endParaRPr lang="en-US" altLang="pt-BR" sz="2000"/>
            </a:p>
          </p:txBody>
        </p:sp>
        <p:sp>
          <p:nvSpPr>
            <p:cNvPr id="18" name="Rectangle 1068"/>
            <p:cNvSpPr>
              <a:spLocks noChangeArrowheads="1"/>
            </p:cNvSpPr>
            <p:nvPr/>
          </p:nvSpPr>
          <p:spPr bwMode="auto">
            <a:xfrm>
              <a:off x="776288" y="4157663"/>
              <a:ext cx="8383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     P207</a:t>
              </a:r>
              <a:endParaRPr lang="en-US" altLang="pt-BR" sz="2000"/>
            </a:p>
          </p:txBody>
        </p:sp>
        <p:sp>
          <p:nvSpPr>
            <p:cNvPr id="19" name="Rectangle 1069"/>
            <p:cNvSpPr>
              <a:spLocks noChangeArrowheads="1"/>
            </p:cNvSpPr>
            <p:nvPr/>
          </p:nvSpPr>
          <p:spPr bwMode="auto">
            <a:xfrm>
              <a:off x="1566863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0" name="Rectangle 1070"/>
            <p:cNvSpPr>
              <a:spLocks noChangeArrowheads="1"/>
            </p:cNvSpPr>
            <p:nvPr/>
          </p:nvSpPr>
          <p:spPr bwMode="auto">
            <a:xfrm>
              <a:off x="2813050" y="4171950"/>
              <a:ext cx="109538" cy="2397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" name="Rectangle 1071"/>
            <p:cNvSpPr>
              <a:spLocks noChangeArrowheads="1"/>
            </p:cNvSpPr>
            <p:nvPr/>
          </p:nvSpPr>
          <p:spPr bwMode="auto">
            <a:xfrm>
              <a:off x="3486150" y="4171950"/>
              <a:ext cx="117475" cy="2397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" name="Rectangle 1072"/>
            <p:cNvSpPr>
              <a:spLocks noChangeArrowheads="1"/>
            </p:cNvSpPr>
            <p:nvPr/>
          </p:nvSpPr>
          <p:spPr bwMode="auto">
            <a:xfrm>
              <a:off x="2813050" y="4411663"/>
              <a:ext cx="790575" cy="20637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3" name="Rectangle 1073"/>
            <p:cNvSpPr>
              <a:spLocks noChangeArrowheads="1"/>
            </p:cNvSpPr>
            <p:nvPr/>
          </p:nvSpPr>
          <p:spPr bwMode="auto">
            <a:xfrm>
              <a:off x="2922588" y="4171950"/>
              <a:ext cx="563562" cy="23971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" name="Rectangle 1074"/>
            <p:cNvSpPr>
              <a:spLocks noChangeArrowheads="1"/>
            </p:cNvSpPr>
            <p:nvPr/>
          </p:nvSpPr>
          <p:spPr bwMode="auto">
            <a:xfrm>
              <a:off x="2922588" y="4165600"/>
              <a:ext cx="54822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Atraso</a:t>
              </a:r>
              <a:endParaRPr lang="en-US" altLang="pt-BR" sz="2000" dirty="0"/>
            </a:p>
          </p:txBody>
        </p:sp>
        <p:sp>
          <p:nvSpPr>
            <p:cNvPr id="25" name="Rectangle 1075"/>
            <p:cNvSpPr>
              <a:spLocks noChangeArrowheads="1"/>
            </p:cNvSpPr>
            <p:nvPr/>
          </p:nvSpPr>
          <p:spPr bwMode="auto">
            <a:xfrm>
              <a:off x="3470275" y="4165600"/>
              <a:ext cx="529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6" name="Rectangle 1076"/>
            <p:cNvSpPr>
              <a:spLocks noChangeArrowheads="1"/>
            </p:cNvSpPr>
            <p:nvPr/>
          </p:nvSpPr>
          <p:spPr bwMode="auto">
            <a:xfrm>
              <a:off x="3619500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" name="Rectangle 1077"/>
            <p:cNvSpPr>
              <a:spLocks noChangeArrowheads="1"/>
            </p:cNvSpPr>
            <p:nvPr/>
          </p:nvSpPr>
          <p:spPr bwMode="auto">
            <a:xfrm>
              <a:off x="4198938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8" name="Rectangle 1078"/>
            <p:cNvSpPr>
              <a:spLocks noChangeArrowheads="1"/>
            </p:cNvSpPr>
            <p:nvPr/>
          </p:nvSpPr>
          <p:spPr bwMode="auto">
            <a:xfrm>
              <a:off x="3729038" y="4171950"/>
              <a:ext cx="4699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" name="Rectangle 1079"/>
            <p:cNvSpPr>
              <a:spLocks noChangeArrowheads="1"/>
            </p:cNvSpPr>
            <p:nvPr/>
          </p:nvSpPr>
          <p:spPr bwMode="auto">
            <a:xfrm>
              <a:off x="3729038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1</a:t>
              </a:r>
              <a:endParaRPr lang="en-US" altLang="pt-BR" sz="2000"/>
            </a:p>
          </p:txBody>
        </p:sp>
        <p:sp>
          <p:nvSpPr>
            <p:cNvPr id="30" name="Rectangle 1080"/>
            <p:cNvSpPr>
              <a:spLocks noChangeArrowheads="1"/>
            </p:cNvSpPr>
            <p:nvPr/>
          </p:nvSpPr>
          <p:spPr bwMode="auto">
            <a:xfrm>
              <a:off x="3846513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" name="Rectangle 1081"/>
            <p:cNvSpPr>
              <a:spLocks noChangeArrowheads="1"/>
            </p:cNvSpPr>
            <p:nvPr/>
          </p:nvSpPr>
          <p:spPr bwMode="auto">
            <a:xfrm>
              <a:off x="4324350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" name="Rectangle 1082"/>
            <p:cNvSpPr>
              <a:spLocks noChangeArrowheads="1"/>
            </p:cNvSpPr>
            <p:nvPr/>
          </p:nvSpPr>
          <p:spPr bwMode="auto">
            <a:xfrm>
              <a:off x="4902200" y="4171950"/>
              <a:ext cx="10318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" name="Rectangle 1083"/>
            <p:cNvSpPr>
              <a:spLocks noChangeArrowheads="1"/>
            </p:cNvSpPr>
            <p:nvPr/>
          </p:nvSpPr>
          <p:spPr bwMode="auto">
            <a:xfrm>
              <a:off x="4433888" y="4171950"/>
              <a:ext cx="468312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" name="Rectangle 1084"/>
            <p:cNvSpPr>
              <a:spLocks noChangeArrowheads="1"/>
            </p:cNvSpPr>
            <p:nvPr/>
          </p:nvSpPr>
          <p:spPr bwMode="auto">
            <a:xfrm>
              <a:off x="4433888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</a:t>
              </a:r>
              <a:endParaRPr lang="en-US" altLang="pt-BR" sz="2000"/>
            </a:p>
          </p:txBody>
        </p:sp>
        <p:sp>
          <p:nvSpPr>
            <p:cNvPr id="35" name="Rectangle 1085"/>
            <p:cNvSpPr>
              <a:spLocks noChangeArrowheads="1"/>
            </p:cNvSpPr>
            <p:nvPr/>
          </p:nvSpPr>
          <p:spPr bwMode="auto">
            <a:xfrm>
              <a:off x="4551363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" name="Rectangle 1086"/>
            <p:cNvSpPr>
              <a:spLocks noChangeArrowheads="1"/>
            </p:cNvSpPr>
            <p:nvPr/>
          </p:nvSpPr>
          <p:spPr bwMode="auto">
            <a:xfrm>
              <a:off x="5019675" y="4171950"/>
              <a:ext cx="111125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" name="Rectangle 1087"/>
            <p:cNvSpPr>
              <a:spLocks noChangeArrowheads="1"/>
            </p:cNvSpPr>
            <p:nvPr/>
          </p:nvSpPr>
          <p:spPr bwMode="auto">
            <a:xfrm>
              <a:off x="5599113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" name="Rectangle 1088"/>
            <p:cNvSpPr>
              <a:spLocks noChangeArrowheads="1"/>
            </p:cNvSpPr>
            <p:nvPr/>
          </p:nvSpPr>
          <p:spPr bwMode="auto">
            <a:xfrm>
              <a:off x="5130800" y="4171950"/>
              <a:ext cx="468313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" name="Rectangle 1089"/>
            <p:cNvSpPr>
              <a:spLocks noChangeArrowheads="1"/>
            </p:cNvSpPr>
            <p:nvPr/>
          </p:nvSpPr>
          <p:spPr bwMode="auto">
            <a:xfrm>
              <a:off x="5130800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3</a:t>
              </a:r>
              <a:endParaRPr lang="en-US" altLang="pt-BR" sz="2000"/>
            </a:p>
          </p:txBody>
        </p:sp>
        <p:sp>
          <p:nvSpPr>
            <p:cNvPr id="40" name="Rectangle 1090"/>
            <p:cNvSpPr>
              <a:spLocks noChangeArrowheads="1"/>
            </p:cNvSpPr>
            <p:nvPr/>
          </p:nvSpPr>
          <p:spPr bwMode="auto">
            <a:xfrm>
              <a:off x="5246688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41" name="Rectangle 1091"/>
            <p:cNvSpPr>
              <a:spLocks noChangeArrowheads="1"/>
            </p:cNvSpPr>
            <p:nvPr/>
          </p:nvSpPr>
          <p:spPr bwMode="auto">
            <a:xfrm>
              <a:off x="5724525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2" name="Rectangle 1092"/>
            <p:cNvSpPr>
              <a:spLocks noChangeArrowheads="1"/>
            </p:cNvSpPr>
            <p:nvPr/>
          </p:nvSpPr>
          <p:spPr bwMode="auto">
            <a:xfrm>
              <a:off x="6303963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3" name="Rectangle 1093"/>
            <p:cNvSpPr>
              <a:spLocks noChangeArrowheads="1"/>
            </p:cNvSpPr>
            <p:nvPr/>
          </p:nvSpPr>
          <p:spPr bwMode="auto">
            <a:xfrm>
              <a:off x="5834063" y="4171950"/>
              <a:ext cx="4699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4" name="Rectangle 1094"/>
            <p:cNvSpPr>
              <a:spLocks noChangeArrowheads="1"/>
            </p:cNvSpPr>
            <p:nvPr/>
          </p:nvSpPr>
          <p:spPr bwMode="auto">
            <a:xfrm>
              <a:off x="5834063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</a:t>
              </a:r>
              <a:endParaRPr lang="en-US" altLang="pt-BR" sz="2000"/>
            </a:p>
          </p:txBody>
        </p:sp>
        <p:sp>
          <p:nvSpPr>
            <p:cNvPr id="45" name="Rectangle 1095"/>
            <p:cNvSpPr>
              <a:spLocks noChangeArrowheads="1"/>
            </p:cNvSpPr>
            <p:nvPr/>
          </p:nvSpPr>
          <p:spPr bwMode="auto">
            <a:xfrm>
              <a:off x="5951538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46" name="Rectangle 1096"/>
            <p:cNvSpPr>
              <a:spLocks noChangeArrowheads="1"/>
            </p:cNvSpPr>
            <p:nvPr/>
          </p:nvSpPr>
          <p:spPr bwMode="auto">
            <a:xfrm>
              <a:off x="6429375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7" name="Rectangle 1097"/>
            <p:cNvSpPr>
              <a:spLocks noChangeArrowheads="1"/>
            </p:cNvSpPr>
            <p:nvPr/>
          </p:nvSpPr>
          <p:spPr bwMode="auto">
            <a:xfrm>
              <a:off x="7008813" y="4171950"/>
              <a:ext cx="1016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8" name="Rectangle 1098"/>
            <p:cNvSpPr>
              <a:spLocks noChangeArrowheads="1"/>
            </p:cNvSpPr>
            <p:nvPr/>
          </p:nvSpPr>
          <p:spPr bwMode="auto">
            <a:xfrm>
              <a:off x="6538913" y="4171950"/>
              <a:ext cx="4699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9" name="Rectangle 1099"/>
            <p:cNvSpPr>
              <a:spLocks noChangeArrowheads="1"/>
            </p:cNvSpPr>
            <p:nvPr/>
          </p:nvSpPr>
          <p:spPr bwMode="auto">
            <a:xfrm>
              <a:off x="6538913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5</a:t>
              </a:r>
              <a:endParaRPr lang="en-US" altLang="pt-BR" sz="2000"/>
            </a:p>
          </p:txBody>
        </p:sp>
        <p:sp>
          <p:nvSpPr>
            <p:cNvPr id="50" name="Rectangle 1100"/>
            <p:cNvSpPr>
              <a:spLocks noChangeArrowheads="1"/>
            </p:cNvSpPr>
            <p:nvPr/>
          </p:nvSpPr>
          <p:spPr bwMode="auto">
            <a:xfrm>
              <a:off x="6656388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51" name="Rectangle 1101"/>
            <p:cNvSpPr>
              <a:spLocks noChangeArrowheads="1"/>
            </p:cNvSpPr>
            <p:nvPr/>
          </p:nvSpPr>
          <p:spPr bwMode="auto">
            <a:xfrm>
              <a:off x="7126288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2" name="Rectangle 1102"/>
            <p:cNvSpPr>
              <a:spLocks noChangeArrowheads="1"/>
            </p:cNvSpPr>
            <p:nvPr/>
          </p:nvSpPr>
          <p:spPr bwMode="auto">
            <a:xfrm>
              <a:off x="7705725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3" name="Rectangle 1103"/>
            <p:cNvSpPr>
              <a:spLocks noChangeArrowheads="1"/>
            </p:cNvSpPr>
            <p:nvPr/>
          </p:nvSpPr>
          <p:spPr bwMode="auto">
            <a:xfrm>
              <a:off x="7235825" y="4171950"/>
              <a:ext cx="4699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4" name="Rectangle 1104"/>
            <p:cNvSpPr>
              <a:spLocks noChangeArrowheads="1"/>
            </p:cNvSpPr>
            <p:nvPr/>
          </p:nvSpPr>
          <p:spPr bwMode="auto">
            <a:xfrm>
              <a:off x="7235825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6</a:t>
              </a:r>
              <a:endParaRPr lang="en-US" altLang="pt-BR" sz="2000"/>
            </a:p>
          </p:txBody>
        </p:sp>
        <p:sp>
          <p:nvSpPr>
            <p:cNvPr id="55" name="Rectangle 1105"/>
            <p:cNvSpPr>
              <a:spLocks noChangeArrowheads="1"/>
            </p:cNvSpPr>
            <p:nvPr/>
          </p:nvSpPr>
          <p:spPr bwMode="auto">
            <a:xfrm>
              <a:off x="7353300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56" name="Rectangle 1106"/>
            <p:cNvSpPr>
              <a:spLocks noChangeArrowheads="1"/>
            </p:cNvSpPr>
            <p:nvPr/>
          </p:nvSpPr>
          <p:spPr bwMode="auto">
            <a:xfrm>
              <a:off x="7831138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7" name="Rectangle 1107"/>
            <p:cNvSpPr>
              <a:spLocks noChangeArrowheads="1"/>
            </p:cNvSpPr>
            <p:nvPr/>
          </p:nvSpPr>
          <p:spPr bwMode="auto">
            <a:xfrm>
              <a:off x="8410575" y="4171950"/>
              <a:ext cx="109538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8" name="Rectangle 1108"/>
            <p:cNvSpPr>
              <a:spLocks noChangeArrowheads="1"/>
            </p:cNvSpPr>
            <p:nvPr/>
          </p:nvSpPr>
          <p:spPr bwMode="auto">
            <a:xfrm>
              <a:off x="7940675" y="4171950"/>
              <a:ext cx="4699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59" name="Rectangle 1109"/>
            <p:cNvSpPr>
              <a:spLocks noChangeArrowheads="1"/>
            </p:cNvSpPr>
            <p:nvPr/>
          </p:nvSpPr>
          <p:spPr bwMode="auto">
            <a:xfrm>
              <a:off x="7940675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7</a:t>
              </a:r>
              <a:endParaRPr lang="en-US" altLang="pt-BR" sz="2000"/>
            </a:p>
          </p:txBody>
        </p:sp>
        <p:sp>
          <p:nvSpPr>
            <p:cNvPr id="60" name="Rectangle 1110"/>
            <p:cNvSpPr>
              <a:spLocks noChangeArrowheads="1"/>
            </p:cNvSpPr>
            <p:nvPr/>
          </p:nvSpPr>
          <p:spPr bwMode="auto">
            <a:xfrm>
              <a:off x="8058150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61" name="Rectangle 1111"/>
            <p:cNvSpPr>
              <a:spLocks noChangeArrowheads="1"/>
            </p:cNvSpPr>
            <p:nvPr/>
          </p:nvSpPr>
          <p:spPr bwMode="auto">
            <a:xfrm>
              <a:off x="8535988" y="4171950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2" name="Rectangle 1112"/>
            <p:cNvSpPr>
              <a:spLocks noChangeArrowheads="1"/>
            </p:cNvSpPr>
            <p:nvPr/>
          </p:nvSpPr>
          <p:spPr bwMode="auto">
            <a:xfrm>
              <a:off x="9013825" y="4171950"/>
              <a:ext cx="93663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3" name="Rectangle 1113"/>
            <p:cNvSpPr>
              <a:spLocks noChangeArrowheads="1"/>
            </p:cNvSpPr>
            <p:nvPr/>
          </p:nvSpPr>
          <p:spPr bwMode="auto">
            <a:xfrm>
              <a:off x="8645525" y="4171950"/>
              <a:ext cx="368300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4" name="Rectangle 1114"/>
            <p:cNvSpPr>
              <a:spLocks noChangeArrowheads="1"/>
            </p:cNvSpPr>
            <p:nvPr/>
          </p:nvSpPr>
          <p:spPr bwMode="auto">
            <a:xfrm>
              <a:off x="8645525" y="4157663"/>
              <a:ext cx="1170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8</a:t>
              </a:r>
              <a:endParaRPr lang="en-US" altLang="pt-BR" sz="2000"/>
            </a:p>
          </p:txBody>
        </p:sp>
        <p:sp>
          <p:nvSpPr>
            <p:cNvPr id="65" name="Rectangle 1115"/>
            <p:cNvSpPr>
              <a:spLocks noChangeArrowheads="1"/>
            </p:cNvSpPr>
            <p:nvPr/>
          </p:nvSpPr>
          <p:spPr bwMode="auto">
            <a:xfrm>
              <a:off x="8763000" y="415766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66" name="Rectangle 1119"/>
            <p:cNvSpPr>
              <a:spLocks noChangeArrowheads="1"/>
            </p:cNvSpPr>
            <p:nvPr/>
          </p:nvSpPr>
          <p:spPr bwMode="auto">
            <a:xfrm>
              <a:off x="2797175" y="4130675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7" name="Rectangle 1120"/>
            <p:cNvSpPr>
              <a:spLocks noChangeArrowheads="1"/>
            </p:cNvSpPr>
            <p:nvPr/>
          </p:nvSpPr>
          <p:spPr bwMode="auto">
            <a:xfrm>
              <a:off x="2843213" y="4130675"/>
              <a:ext cx="760412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8" name="Rectangle 1121"/>
            <p:cNvSpPr>
              <a:spLocks noChangeArrowheads="1"/>
            </p:cNvSpPr>
            <p:nvPr/>
          </p:nvSpPr>
          <p:spPr bwMode="auto">
            <a:xfrm>
              <a:off x="3603625" y="4130675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69" name="Rectangle 1122"/>
            <p:cNvSpPr>
              <a:spLocks noChangeArrowheads="1"/>
            </p:cNvSpPr>
            <p:nvPr/>
          </p:nvSpPr>
          <p:spPr bwMode="auto">
            <a:xfrm>
              <a:off x="3649663" y="4130675"/>
              <a:ext cx="658812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0" name="Rectangle 1123"/>
            <p:cNvSpPr>
              <a:spLocks noChangeArrowheads="1"/>
            </p:cNvSpPr>
            <p:nvPr/>
          </p:nvSpPr>
          <p:spPr bwMode="auto">
            <a:xfrm>
              <a:off x="4308475" y="4130675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1" name="Rectangle 1124"/>
            <p:cNvSpPr>
              <a:spLocks noChangeArrowheads="1"/>
            </p:cNvSpPr>
            <p:nvPr/>
          </p:nvSpPr>
          <p:spPr bwMode="auto">
            <a:xfrm>
              <a:off x="4354513" y="4130675"/>
              <a:ext cx="65087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2" name="Rectangle 1125"/>
            <p:cNvSpPr>
              <a:spLocks noChangeArrowheads="1"/>
            </p:cNvSpPr>
            <p:nvPr/>
          </p:nvSpPr>
          <p:spPr bwMode="auto">
            <a:xfrm>
              <a:off x="5005388" y="4130675"/>
              <a:ext cx="46037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3" name="Rectangle 1126"/>
            <p:cNvSpPr>
              <a:spLocks noChangeArrowheads="1"/>
            </p:cNvSpPr>
            <p:nvPr/>
          </p:nvSpPr>
          <p:spPr bwMode="auto">
            <a:xfrm>
              <a:off x="5051425" y="4130675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4" name="Rectangle 1127"/>
            <p:cNvSpPr>
              <a:spLocks noChangeArrowheads="1"/>
            </p:cNvSpPr>
            <p:nvPr/>
          </p:nvSpPr>
          <p:spPr bwMode="auto">
            <a:xfrm>
              <a:off x="5708650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5" name="Rectangle 1128"/>
            <p:cNvSpPr>
              <a:spLocks noChangeArrowheads="1"/>
            </p:cNvSpPr>
            <p:nvPr/>
          </p:nvSpPr>
          <p:spPr bwMode="auto">
            <a:xfrm>
              <a:off x="5756275" y="4130675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6" name="Rectangle 1129"/>
            <p:cNvSpPr>
              <a:spLocks noChangeArrowheads="1"/>
            </p:cNvSpPr>
            <p:nvPr/>
          </p:nvSpPr>
          <p:spPr bwMode="auto">
            <a:xfrm>
              <a:off x="6413500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7" name="Rectangle 1130"/>
            <p:cNvSpPr>
              <a:spLocks noChangeArrowheads="1"/>
            </p:cNvSpPr>
            <p:nvPr/>
          </p:nvSpPr>
          <p:spPr bwMode="auto">
            <a:xfrm>
              <a:off x="6461125" y="4130675"/>
              <a:ext cx="64928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8" name="Rectangle 1131"/>
            <p:cNvSpPr>
              <a:spLocks noChangeArrowheads="1"/>
            </p:cNvSpPr>
            <p:nvPr/>
          </p:nvSpPr>
          <p:spPr bwMode="auto">
            <a:xfrm>
              <a:off x="7110413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79" name="Rectangle 1132"/>
            <p:cNvSpPr>
              <a:spLocks noChangeArrowheads="1"/>
            </p:cNvSpPr>
            <p:nvPr/>
          </p:nvSpPr>
          <p:spPr bwMode="auto">
            <a:xfrm>
              <a:off x="7158038" y="4130675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0" name="Rectangle 1133"/>
            <p:cNvSpPr>
              <a:spLocks noChangeArrowheads="1"/>
            </p:cNvSpPr>
            <p:nvPr/>
          </p:nvSpPr>
          <p:spPr bwMode="auto">
            <a:xfrm>
              <a:off x="7815263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1" name="Rectangle 1134"/>
            <p:cNvSpPr>
              <a:spLocks noChangeArrowheads="1"/>
            </p:cNvSpPr>
            <p:nvPr/>
          </p:nvSpPr>
          <p:spPr bwMode="auto">
            <a:xfrm>
              <a:off x="7862888" y="4130675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2" name="Rectangle 1135"/>
            <p:cNvSpPr>
              <a:spLocks noChangeArrowheads="1"/>
            </p:cNvSpPr>
            <p:nvPr/>
          </p:nvSpPr>
          <p:spPr bwMode="auto">
            <a:xfrm>
              <a:off x="8520113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3" name="Rectangle 1136"/>
            <p:cNvSpPr>
              <a:spLocks noChangeArrowheads="1"/>
            </p:cNvSpPr>
            <p:nvPr/>
          </p:nvSpPr>
          <p:spPr bwMode="auto">
            <a:xfrm>
              <a:off x="8567738" y="4130675"/>
              <a:ext cx="53975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4" name="Rectangle 1137"/>
            <p:cNvSpPr>
              <a:spLocks noChangeArrowheads="1"/>
            </p:cNvSpPr>
            <p:nvPr/>
          </p:nvSpPr>
          <p:spPr bwMode="auto">
            <a:xfrm>
              <a:off x="9107488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5" name="Rectangle 1138"/>
            <p:cNvSpPr>
              <a:spLocks noChangeArrowheads="1"/>
            </p:cNvSpPr>
            <p:nvPr/>
          </p:nvSpPr>
          <p:spPr bwMode="auto">
            <a:xfrm>
              <a:off x="9107488" y="4130675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6" name="Rectangle 1140"/>
            <p:cNvSpPr>
              <a:spLocks noChangeArrowheads="1"/>
            </p:cNvSpPr>
            <p:nvPr/>
          </p:nvSpPr>
          <p:spPr bwMode="auto">
            <a:xfrm>
              <a:off x="2797175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7" name="Rectangle 1141"/>
            <p:cNvSpPr>
              <a:spLocks noChangeArrowheads="1"/>
            </p:cNvSpPr>
            <p:nvPr/>
          </p:nvSpPr>
          <p:spPr bwMode="auto">
            <a:xfrm>
              <a:off x="3603625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8" name="Rectangle 1142"/>
            <p:cNvSpPr>
              <a:spLocks noChangeArrowheads="1"/>
            </p:cNvSpPr>
            <p:nvPr/>
          </p:nvSpPr>
          <p:spPr bwMode="auto">
            <a:xfrm>
              <a:off x="4308475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89" name="Rectangle 1143"/>
            <p:cNvSpPr>
              <a:spLocks noChangeArrowheads="1"/>
            </p:cNvSpPr>
            <p:nvPr/>
          </p:nvSpPr>
          <p:spPr bwMode="auto">
            <a:xfrm>
              <a:off x="5005388" y="4171950"/>
              <a:ext cx="14287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0" name="Rectangle 1144"/>
            <p:cNvSpPr>
              <a:spLocks noChangeArrowheads="1"/>
            </p:cNvSpPr>
            <p:nvPr/>
          </p:nvSpPr>
          <p:spPr bwMode="auto">
            <a:xfrm>
              <a:off x="5708650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1" name="Rectangle 1145"/>
            <p:cNvSpPr>
              <a:spLocks noChangeArrowheads="1"/>
            </p:cNvSpPr>
            <p:nvPr/>
          </p:nvSpPr>
          <p:spPr bwMode="auto">
            <a:xfrm>
              <a:off x="6413500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2" name="Rectangle 1146"/>
            <p:cNvSpPr>
              <a:spLocks noChangeArrowheads="1"/>
            </p:cNvSpPr>
            <p:nvPr/>
          </p:nvSpPr>
          <p:spPr bwMode="auto">
            <a:xfrm>
              <a:off x="7110413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3" name="Rectangle 1147"/>
            <p:cNvSpPr>
              <a:spLocks noChangeArrowheads="1"/>
            </p:cNvSpPr>
            <p:nvPr/>
          </p:nvSpPr>
          <p:spPr bwMode="auto">
            <a:xfrm>
              <a:off x="7815263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4" name="Rectangle 1148"/>
            <p:cNvSpPr>
              <a:spLocks noChangeArrowheads="1"/>
            </p:cNvSpPr>
            <p:nvPr/>
          </p:nvSpPr>
          <p:spPr bwMode="auto">
            <a:xfrm>
              <a:off x="8520113" y="4171950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5" name="Rectangle 1149"/>
            <p:cNvSpPr>
              <a:spLocks noChangeArrowheads="1"/>
            </p:cNvSpPr>
            <p:nvPr/>
          </p:nvSpPr>
          <p:spPr bwMode="auto">
            <a:xfrm>
              <a:off x="9107488" y="4171950"/>
              <a:ext cx="4762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6" name="Rectangle 1151"/>
            <p:cNvSpPr>
              <a:spLocks noChangeArrowheads="1"/>
            </p:cNvSpPr>
            <p:nvPr/>
          </p:nvSpPr>
          <p:spPr bwMode="auto">
            <a:xfrm>
              <a:off x="2687638" y="4445000"/>
              <a:ext cx="109537" cy="5270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7" name="Rectangle 1152"/>
            <p:cNvSpPr>
              <a:spLocks noChangeArrowheads="1"/>
            </p:cNvSpPr>
            <p:nvPr/>
          </p:nvSpPr>
          <p:spPr bwMode="auto">
            <a:xfrm>
              <a:off x="150813" y="4445000"/>
              <a:ext cx="2536825" cy="2667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98" name="Rectangle 1153"/>
            <p:cNvSpPr>
              <a:spLocks noChangeArrowheads="1"/>
            </p:cNvSpPr>
            <p:nvPr/>
          </p:nvSpPr>
          <p:spPr bwMode="auto">
            <a:xfrm>
              <a:off x="150813" y="4430713"/>
              <a:ext cx="20470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Previsão de demanda</a:t>
              </a:r>
              <a:endParaRPr lang="en-US" altLang="pt-BR" sz="2000"/>
            </a:p>
          </p:txBody>
        </p:sp>
        <p:sp>
          <p:nvSpPr>
            <p:cNvPr id="99" name="Rectangle 1154"/>
            <p:cNvSpPr>
              <a:spLocks noChangeArrowheads="1"/>
            </p:cNvSpPr>
            <p:nvPr/>
          </p:nvSpPr>
          <p:spPr bwMode="auto">
            <a:xfrm>
              <a:off x="150813" y="4711700"/>
              <a:ext cx="2536825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00" name="Rectangle 1155"/>
            <p:cNvSpPr>
              <a:spLocks noChangeArrowheads="1"/>
            </p:cNvSpPr>
            <p:nvPr/>
          </p:nvSpPr>
          <p:spPr bwMode="auto">
            <a:xfrm>
              <a:off x="150813" y="4699000"/>
              <a:ext cx="127438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independente</a:t>
              </a:r>
              <a:endParaRPr lang="en-US" altLang="pt-BR" sz="2000"/>
            </a:p>
          </p:txBody>
        </p:sp>
        <p:sp>
          <p:nvSpPr>
            <p:cNvPr id="101" name="Rectangle 1156"/>
            <p:cNvSpPr>
              <a:spLocks noChangeArrowheads="1"/>
            </p:cNvSpPr>
            <p:nvPr/>
          </p:nvSpPr>
          <p:spPr bwMode="auto">
            <a:xfrm>
              <a:off x="1082675" y="46990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02" name="Rectangle 1157"/>
            <p:cNvSpPr>
              <a:spLocks noChangeArrowheads="1"/>
            </p:cNvSpPr>
            <p:nvPr/>
          </p:nvSpPr>
          <p:spPr bwMode="auto">
            <a:xfrm>
              <a:off x="2922588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03" name="Rectangle 1158"/>
            <p:cNvSpPr>
              <a:spLocks noChangeArrowheads="1"/>
            </p:cNvSpPr>
            <p:nvPr/>
          </p:nvSpPr>
          <p:spPr bwMode="auto">
            <a:xfrm>
              <a:off x="3729038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04" name="Rectangle 1159"/>
            <p:cNvSpPr>
              <a:spLocks noChangeArrowheads="1"/>
            </p:cNvSpPr>
            <p:nvPr/>
          </p:nvSpPr>
          <p:spPr bwMode="auto">
            <a:xfrm>
              <a:off x="4081463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05" name="Rectangle 1160"/>
            <p:cNvSpPr>
              <a:spLocks noChangeArrowheads="1"/>
            </p:cNvSpPr>
            <p:nvPr/>
          </p:nvSpPr>
          <p:spPr bwMode="auto">
            <a:xfrm>
              <a:off x="4433888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06" name="Rectangle 1161"/>
            <p:cNvSpPr>
              <a:spLocks noChangeArrowheads="1"/>
            </p:cNvSpPr>
            <p:nvPr/>
          </p:nvSpPr>
          <p:spPr bwMode="auto">
            <a:xfrm>
              <a:off x="4784725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07" name="Rectangle 1162"/>
            <p:cNvSpPr>
              <a:spLocks noChangeArrowheads="1"/>
            </p:cNvSpPr>
            <p:nvPr/>
          </p:nvSpPr>
          <p:spPr bwMode="auto">
            <a:xfrm>
              <a:off x="5130800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08" name="Rectangle 1163"/>
            <p:cNvSpPr>
              <a:spLocks noChangeArrowheads="1"/>
            </p:cNvSpPr>
            <p:nvPr/>
          </p:nvSpPr>
          <p:spPr bwMode="auto">
            <a:xfrm>
              <a:off x="5481638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09" name="Rectangle 1164"/>
            <p:cNvSpPr>
              <a:spLocks noChangeArrowheads="1"/>
            </p:cNvSpPr>
            <p:nvPr/>
          </p:nvSpPr>
          <p:spPr bwMode="auto">
            <a:xfrm>
              <a:off x="5834063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10" name="Rectangle 1165"/>
            <p:cNvSpPr>
              <a:spLocks noChangeArrowheads="1"/>
            </p:cNvSpPr>
            <p:nvPr/>
          </p:nvSpPr>
          <p:spPr bwMode="auto">
            <a:xfrm>
              <a:off x="6186488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1" name="Rectangle 1166"/>
            <p:cNvSpPr>
              <a:spLocks noChangeArrowheads="1"/>
            </p:cNvSpPr>
            <p:nvPr/>
          </p:nvSpPr>
          <p:spPr bwMode="auto">
            <a:xfrm>
              <a:off x="6538913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12" name="Rectangle 1167"/>
            <p:cNvSpPr>
              <a:spLocks noChangeArrowheads="1"/>
            </p:cNvSpPr>
            <p:nvPr/>
          </p:nvSpPr>
          <p:spPr bwMode="auto">
            <a:xfrm>
              <a:off x="6891338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3" name="Rectangle 1168"/>
            <p:cNvSpPr>
              <a:spLocks noChangeArrowheads="1"/>
            </p:cNvSpPr>
            <p:nvPr/>
          </p:nvSpPr>
          <p:spPr bwMode="auto">
            <a:xfrm>
              <a:off x="7235825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14" name="Rectangle 1169"/>
            <p:cNvSpPr>
              <a:spLocks noChangeArrowheads="1"/>
            </p:cNvSpPr>
            <p:nvPr/>
          </p:nvSpPr>
          <p:spPr bwMode="auto">
            <a:xfrm>
              <a:off x="7588250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5" name="Rectangle 1170"/>
            <p:cNvSpPr>
              <a:spLocks noChangeArrowheads="1"/>
            </p:cNvSpPr>
            <p:nvPr/>
          </p:nvSpPr>
          <p:spPr bwMode="auto">
            <a:xfrm>
              <a:off x="7940675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16" name="Rectangle 1171"/>
            <p:cNvSpPr>
              <a:spLocks noChangeArrowheads="1"/>
            </p:cNvSpPr>
            <p:nvPr/>
          </p:nvSpPr>
          <p:spPr bwMode="auto">
            <a:xfrm>
              <a:off x="8293100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7" name="Rectangle 1172"/>
            <p:cNvSpPr>
              <a:spLocks noChangeArrowheads="1"/>
            </p:cNvSpPr>
            <p:nvPr/>
          </p:nvSpPr>
          <p:spPr bwMode="auto">
            <a:xfrm>
              <a:off x="8645525" y="4576763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118" name="Rectangle 1173"/>
            <p:cNvSpPr>
              <a:spLocks noChangeArrowheads="1"/>
            </p:cNvSpPr>
            <p:nvPr/>
          </p:nvSpPr>
          <p:spPr bwMode="auto">
            <a:xfrm>
              <a:off x="8997950" y="4430713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19" name="Rectangle 1176"/>
            <p:cNvSpPr>
              <a:spLocks noChangeArrowheads="1"/>
            </p:cNvSpPr>
            <p:nvPr/>
          </p:nvSpPr>
          <p:spPr bwMode="auto">
            <a:xfrm>
              <a:off x="2797175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0" name="Rectangle 1177"/>
            <p:cNvSpPr>
              <a:spLocks noChangeArrowheads="1"/>
            </p:cNvSpPr>
            <p:nvPr/>
          </p:nvSpPr>
          <p:spPr bwMode="auto">
            <a:xfrm>
              <a:off x="2813050" y="4432300"/>
              <a:ext cx="7905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1" name="Rectangle 1178"/>
            <p:cNvSpPr>
              <a:spLocks noChangeArrowheads="1"/>
            </p:cNvSpPr>
            <p:nvPr/>
          </p:nvSpPr>
          <p:spPr bwMode="auto">
            <a:xfrm>
              <a:off x="3603625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2" name="Rectangle 1179"/>
            <p:cNvSpPr>
              <a:spLocks noChangeArrowheads="1"/>
            </p:cNvSpPr>
            <p:nvPr/>
          </p:nvSpPr>
          <p:spPr bwMode="auto">
            <a:xfrm>
              <a:off x="3619500" y="4432300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3" name="Rectangle 1180"/>
            <p:cNvSpPr>
              <a:spLocks noChangeArrowheads="1"/>
            </p:cNvSpPr>
            <p:nvPr/>
          </p:nvSpPr>
          <p:spPr bwMode="auto">
            <a:xfrm>
              <a:off x="4308475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4" name="Rectangle 1181"/>
            <p:cNvSpPr>
              <a:spLocks noChangeArrowheads="1"/>
            </p:cNvSpPr>
            <p:nvPr/>
          </p:nvSpPr>
          <p:spPr bwMode="auto">
            <a:xfrm>
              <a:off x="4324350" y="4432300"/>
              <a:ext cx="681038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5" name="Rectangle 1182"/>
            <p:cNvSpPr>
              <a:spLocks noChangeArrowheads="1"/>
            </p:cNvSpPr>
            <p:nvPr/>
          </p:nvSpPr>
          <p:spPr bwMode="auto">
            <a:xfrm>
              <a:off x="5005388" y="4432300"/>
              <a:ext cx="14287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6" name="Rectangle 1183"/>
            <p:cNvSpPr>
              <a:spLocks noChangeArrowheads="1"/>
            </p:cNvSpPr>
            <p:nvPr/>
          </p:nvSpPr>
          <p:spPr bwMode="auto">
            <a:xfrm>
              <a:off x="5019675" y="4432300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7" name="Rectangle 1184"/>
            <p:cNvSpPr>
              <a:spLocks noChangeArrowheads="1"/>
            </p:cNvSpPr>
            <p:nvPr/>
          </p:nvSpPr>
          <p:spPr bwMode="auto">
            <a:xfrm>
              <a:off x="5708650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8" name="Rectangle 1185"/>
            <p:cNvSpPr>
              <a:spLocks noChangeArrowheads="1"/>
            </p:cNvSpPr>
            <p:nvPr/>
          </p:nvSpPr>
          <p:spPr bwMode="auto">
            <a:xfrm>
              <a:off x="5724525" y="4432300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29" name="Rectangle 1186"/>
            <p:cNvSpPr>
              <a:spLocks noChangeArrowheads="1"/>
            </p:cNvSpPr>
            <p:nvPr/>
          </p:nvSpPr>
          <p:spPr bwMode="auto">
            <a:xfrm>
              <a:off x="6413500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0" name="Rectangle 1187"/>
            <p:cNvSpPr>
              <a:spLocks noChangeArrowheads="1"/>
            </p:cNvSpPr>
            <p:nvPr/>
          </p:nvSpPr>
          <p:spPr bwMode="auto">
            <a:xfrm>
              <a:off x="6429375" y="4432300"/>
              <a:ext cx="681038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1" name="Rectangle 1188"/>
            <p:cNvSpPr>
              <a:spLocks noChangeArrowheads="1"/>
            </p:cNvSpPr>
            <p:nvPr/>
          </p:nvSpPr>
          <p:spPr bwMode="auto">
            <a:xfrm>
              <a:off x="7110413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2" name="Rectangle 1189"/>
            <p:cNvSpPr>
              <a:spLocks noChangeArrowheads="1"/>
            </p:cNvSpPr>
            <p:nvPr/>
          </p:nvSpPr>
          <p:spPr bwMode="auto">
            <a:xfrm>
              <a:off x="7126288" y="4432300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3" name="Rectangle 1190"/>
            <p:cNvSpPr>
              <a:spLocks noChangeArrowheads="1"/>
            </p:cNvSpPr>
            <p:nvPr/>
          </p:nvSpPr>
          <p:spPr bwMode="auto">
            <a:xfrm>
              <a:off x="7815263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4" name="Rectangle 1191"/>
            <p:cNvSpPr>
              <a:spLocks noChangeArrowheads="1"/>
            </p:cNvSpPr>
            <p:nvPr/>
          </p:nvSpPr>
          <p:spPr bwMode="auto">
            <a:xfrm>
              <a:off x="7831138" y="4432300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5" name="Rectangle 1192"/>
            <p:cNvSpPr>
              <a:spLocks noChangeArrowheads="1"/>
            </p:cNvSpPr>
            <p:nvPr/>
          </p:nvSpPr>
          <p:spPr bwMode="auto">
            <a:xfrm>
              <a:off x="8520113" y="4432300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6" name="Rectangle 1193"/>
            <p:cNvSpPr>
              <a:spLocks noChangeArrowheads="1"/>
            </p:cNvSpPr>
            <p:nvPr/>
          </p:nvSpPr>
          <p:spPr bwMode="auto">
            <a:xfrm>
              <a:off x="8535988" y="4432300"/>
              <a:ext cx="571500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7" name="Rectangle 1194"/>
            <p:cNvSpPr>
              <a:spLocks noChangeArrowheads="1"/>
            </p:cNvSpPr>
            <p:nvPr/>
          </p:nvSpPr>
          <p:spPr bwMode="auto">
            <a:xfrm>
              <a:off x="9107488" y="4432300"/>
              <a:ext cx="4762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8" name="Rectangle 1196"/>
            <p:cNvSpPr>
              <a:spLocks noChangeArrowheads="1"/>
            </p:cNvSpPr>
            <p:nvPr/>
          </p:nvSpPr>
          <p:spPr bwMode="auto">
            <a:xfrm>
              <a:off x="2797175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39" name="Rectangle 1197"/>
            <p:cNvSpPr>
              <a:spLocks noChangeArrowheads="1"/>
            </p:cNvSpPr>
            <p:nvPr/>
          </p:nvSpPr>
          <p:spPr bwMode="auto">
            <a:xfrm>
              <a:off x="3603625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0" name="Rectangle 1198"/>
            <p:cNvSpPr>
              <a:spLocks noChangeArrowheads="1"/>
            </p:cNvSpPr>
            <p:nvPr/>
          </p:nvSpPr>
          <p:spPr bwMode="auto">
            <a:xfrm>
              <a:off x="4308475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1" name="Rectangle 1199"/>
            <p:cNvSpPr>
              <a:spLocks noChangeArrowheads="1"/>
            </p:cNvSpPr>
            <p:nvPr/>
          </p:nvSpPr>
          <p:spPr bwMode="auto">
            <a:xfrm>
              <a:off x="5005388" y="4445000"/>
              <a:ext cx="14287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2" name="Rectangle 1200"/>
            <p:cNvSpPr>
              <a:spLocks noChangeArrowheads="1"/>
            </p:cNvSpPr>
            <p:nvPr/>
          </p:nvSpPr>
          <p:spPr bwMode="auto">
            <a:xfrm>
              <a:off x="5708650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3" name="Rectangle 1201"/>
            <p:cNvSpPr>
              <a:spLocks noChangeArrowheads="1"/>
            </p:cNvSpPr>
            <p:nvPr/>
          </p:nvSpPr>
          <p:spPr bwMode="auto">
            <a:xfrm>
              <a:off x="6413500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4" name="Rectangle 1202"/>
            <p:cNvSpPr>
              <a:spLocks noChangeArrowheads="1"/>
            </p:cNvSpPr>
            <p:nvPr/>
          </p:nvSpPr>
          <p:spPr bwMode="auto">
            <a:xfrm>
              <a:off x="7110413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5" name="Rectangle 1203"/>
            <p:cNvSpPr>
              <a:spLocks noChangeArrowheads="1"/>
            </p:cNvSpPr>
            <p:nvPr/>
          </p:nvSpPr>
          <p:spPr bwMode="auto">
            <a:xfrm>
              <a:off x="7815263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6" name="Rectangle 1204"/>
            <p:cNvSpPr>
              <a:spLocks noChangeArrowheads="1"/>
            </p:cNvSpPr>
            <p:nvPr/>
          </p:nvSpPr>
          <p:spPr bwMode="auto">
            <a:xfrm>
              <a:off x="8520113" y="4445000"/>
              <a:ext cx="1587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7" name="Rectangle 1205"/>
            <p:cNvSpPr>
              <a:spLocks noChangeArrowheads="1"/>
            </p:cNvSpPr>
            <p:nvPr/>
          </p:nvSpPr>
          <p:spPr bwMode="auto">
            <a:xfrm>
              <a:off x="9107488" y="4445000"/>
              <a:ext cx="47625" cy="527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8" name="Rectangle 1207"/>
            <p:cNvSpPr>
              <a:spLocks noChangeArrowheads="1"/>
            </p:cNvSpPr>
            <p:nvPr/>
          </p:nvSpPr>
          <p:spPr bwMode="auto">
            <a:xfrm>
              <a:off x="2687638" y="4986338"/>
              <a:ext cx="109537" cy="258762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49" name="Rectangle 1208"/>
            <p:cNvSpPr>
              <a:spLocks noChangeArrowheads="1"/>
            </p:cNvSpPr>
            <p:nvPr/>
          </p:nvSpPr>
          <p:spPr bwMode="auto">
            <a:xfrm>
              <a:off x="150813" y="4986338"/>
              <a:ext cx="2536825" cy="3683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50" name="Rectangle 1210"/>
            <p:cNvSpPr>
              <a:spLocks noChangeArrowheads="1"/>
            </p:cNvSpPr>
            <p:nvPr/>
          </p:nvSpPr>
          <p:spPr bwMode="auto">
            <a:xfrm>
              <a:off x="2263775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1" name="Rectangle 1211"/>
            <p:cNvSpPr>
              <a:spLocks noChangeArrowheads="1"/>
            </p:cNvSpPr>
            <p:nvPr/>
          </p:nvSpPr>
          <p:spPr bwMode="auto">
            <a:xfrm>
              <a:off x="2922588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2" name="Rectangle 1212"/>
            <p:cNvSpPr>
              <a:spLocks noChangeArrowheads="1"/>
            </p:cNvSpPr>
            <p:nvPr/>
          </p:nvSpPr>
          <p:spPr bwMode="auto">
            <a:xfrm>
              <a:off x="3729038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 dirty="0"/>
            </a:p>
          </p:txBody>
        </p:sp>
        <p:sp>
          <p:nvSpPr>
            <p:cNvPr id="153" name="Rectangle 1213"/>
            <p:cNvSpPr>
              <a:spLocks noChangeArrowheads="1"/>
            </p:cNvSpPr>
            <p:nvPr/>
          </p:nvSpPr>
          <p:spPr bwMode="auto">
            <a:xfrm>
              <a:off x="4433888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4" name="Rectangle 1214"/>
            <p:cNvSpPr>
              <a:spLocks noChangeArrowheads="1"/>
            </p:cNvSpPr>
            <p:nvPr/>
          </p:nvSpPr>
          <p:spPr bwMode="auto">
            <a:xfrm>
              <a:off x="5130800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5" name="Rectangle 1215"/>
            <p:cNvSpPr>
              <a:spLocks noChangeArrowheads="1"/>
            </p:cNvSpPr>
            <p:nvPr/>
          </p:nvSpPr>
          <p:spPr bwMode="auto">
            <a:xfrm>
              <a:off x="5834063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6" name="Rectangle 1216"/>
            <p:cNvSpPr>
              <a:spLocks noChangeArrowheads="1"/>
            </p:cNvSpPr>
            <p:nvPr/>
          </p:nvSpPr>
          <p:spPr bwMode="auto">
            <a:xfrm>
              <a:off x="6538913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7" name="Rectangle 1217"/>
            <p:cNvSpPr>
              <a:spLocks noChangeArrowheads="1"/>
            </p:cNvSpPr>
            <p:nvPr/>
          </p:nvSpPr>
          <p:spPr bwMode="auto">
            <a:xfrm>
              <a:off x="7235825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8" name="Rectangle 1218"/>
            <p:cNvSpPr>
              <a:spLocks noChangeArrowheads="1"/>
            </p:cNvSpPr>
            <p:nvPr/>
          </p:nvSpPr>
          <p:spPr bwMode="auto">
            <a:xfrm>
              <a:off x="7940675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59" name="Rectangle 1219"/>
            <p:cNvSpPr>
              <a:spLocks noChangeArrowheads="1"/>
            </p:cNvSpPr>
            <p:nvPr/>
          </p:nvSpPr>
          <p:spPr bwMode="auto">
            <a:xfrm>
              <a:off x="8645525" y="497205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60" name="Rectangle 1222"/>
            <p:cNvSpPr>
              <a:spLocks noChangeArrowheads="1"/>
            </p:cNvSpPr>
            <p:nvPr/>
          </p:nvSpPr>
          <p:spPr bwMode="auto">
            <a:xfrm>
              <a:off x="2797175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1" name="Rectangle 1223"/>
            <p:cNvSpPr>
              <a:spLocks noChangeArrowheads="1"/>
            </p:cNvSpPr>
            <p:nvPr/>
          </p:nvSpPr>
          <p:spPr bwMode="auto">
            <a:xfrm>
              <a:off x="2813050" y="4972050"/>
              <a:ext cx="7905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2" name="Rectangle 1224"/>
            <p:cNvSpPr>
              <a:spLocks noChangeArrowheads="1"/>
            </p:cNvSpPr>
            <p:nvPr/>
          </p:nvSpPr>
          <p:spPr bwMode="auto">
            <a:xfrm>
              <a:off x="3603625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3" name="Rectangle 1225"/>
            <p:cNvSpPr>
              <a:spLocks noChangeArrowheads="1"/>
            </p:cNvSpPr>
            <p:nvPr/>
          </p:nvSpPr>
          <p:spPr bwMode="auto">
            <a:xfrm>
              <a:off x="3619500" y="4972050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4" name="Rectangle 1226"/>
            <p:cNvSpPr>
              <a:spLocks noChangeArrowheads="1"/>
            </p:cNvSpPr>
            <p:nvPr/>
          </p:nvSpPr>
          <p:spPr bwMode="auto">
            <a:xfrm>
              <a:off x="4308475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5" name="Rectangle 1227"/>
            <p:cNvSpPr>
              <a:spLocks noChangeArrowheads="1"/>
            </p:cNvSpPr>
            <p:nvPr/>
          </p:nvSpPr>
          <p:spPr bwMode="auto">
            <a:xfrm>
              <a:off x="4324350" y="4972050"/>
              <a:ext cx="68103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6" name="Rectangle 1228"/>
            <p:cNvSpPr>
              <a:spLocks noChangeArrowheads="1"/>
            </p:cNvSpPr>
            <p:nvPr/>
          </p:nvSpPr>
          <p:spPr bwMode="auto">
            <a:xfrm>
              <a:off x="5005388" y="4972050"/>
              <a:ext cx="14287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7" name="Rectangle 1229"/>
            <p:cNvSpPr>
              <a:spLocks noChangeArrowheads="1"/>
            </p:cNvSpPr>
            <p:nvPr/>
          </p:nvSpPr>
          <p:spPr bwMode="auto">
            <a:xfrm>
              <a:off x="5019675" y="4972050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8" name="Rectangle 1230"/>
            <p:cNvSpPr>
              <a:spLocks noChangeArrowheads="1"/>
            </p:cNvSpPr>
            <p:nvPr/>
          </p:nvSpPr>
          <p:spPr bwMode="auto">
            <a:xfrm>
              <a:off x="5708650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69" name="Rectangle 1231"/>
            <p:cNvSpPr>
              <a:spLocks noChangeArrowheads="1"/>
            </p:cNvSpPr>
            <p:nvPr/>
          </p:nvSpPr>
          <p:spPr bwMode="auto">
            <a:xfrm>
              <a:off x="5724525" y="4972050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0" name="Rectangle 1232"/>
            <p:cNvSpPr>
              <a:spLocks noChangeArrowheads="1"/>
            </p:cNvSpPr>
            <p:nvPr/>
          </p:nvSpPr>
          <p:spPr bwMode="auto">
            <a:xfrm>
              <a:off x="6413500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1" name="Rectangle 1233"/>
            <p:cNvSpPr>
              <a:spLocks noChangeArrowheads="1"/>
            </p:cNvSpPr>
            <p:nvPr/>
          </p:nvSpPr>
          <p:spPr bwMode="auto">
            <a:xfrm>
              <a:off x="6429375" y="4972050"/>
              <a:ext cx="68103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2" name="Rectangle 1234"/>
            <p:cNvSpPr>
              <a:spLocks noChangeArrowheads="1"/>
            </p:cNvSpPr>
            <p:nvPr/>
          </p:nvSpPr>
          <p:spPr bwMode="auto">
            <a:xfrm>
              <a:off x="7110413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3" name="Rectangle 1235"/>
            <p:cNvSpPr>
              <a:spLocks noChangeArrowheads="1"/>
            </p:cNvSpPr>
            <p:nvPr/>
          </p:nvSpPr>
          <p:spPr bwMode="auto">
            <a:xfrm>
              <a:off x="7126288" y="4972050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4" name="Rectangle 1236"/>
            <p:cNvSpPr>
              <a:spLocks noChangeArrowheads="1"/>
            </p:cNvSpPr>
            <p:nvPr/>
          </p:nvSpPr>
          <p:spPr bwMode="auto">
            <a:xfrm>
              <a:off x="7815263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5" name="Rectangle 1237"/>
            <p:cNvSpPr>
              <a:spLocks noChangeArrowheads="1"/>
            </p:cNvSpPr>
            <p:nvPr/>
          </p:nvSpPr>
          <p:spPr bwMode="auto">
            <a:xfrm>
              <a:off x="7831138" y="4972050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6" name="Rectangle 1238"/>
            <p:cNvSpPr>
              <a:spLocks noChangeArrowheads="1"/>
            </p:cNvSpPr>
            <p:nvPr/>
          </p:nvSpPr>
          <p:spPr bwMode="auto">
            <a:xfrm>
              <a:off x="8520113" y="497205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7" name="Rectangle 1239"/>
            <p:cNvSpPr>
              <a:spLocks noChangeArrowheads="1"/>
            </p:cNvSpPr>
            <p:nvPr/>
          </p:nvSpPr>
          <p:spPr bwMode="auto">
            <a:xfrm>
              <a:off x="8535988" y="4972050"/>
              <a:ext cx="57150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8" name="Rectangle 1240"/>
            <p:cNvSpPr>
              <a:spLocks noChangeArrowheads="1"/>
            </p:cNvSpPr>
            <p:nvPr/>
          </p:nvSpPr>
          <p:spPr bwMode="auto">
            <a:xfrm>
              <a:off x="9107488" y="4972050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79" name="Rectangle 1242"/>
            <p:cNvSpPr>
              <a:spLocks noChangeArrowheads="1"/>
            </p:cNvSpPr>
            <p:nvPr/>
          </p:nvSpPr>
          <p:spPr bwMode="auto">
            <a:xfrm>
              <a:off x="2797175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0" name="Rectangle 1243"/>
            <p:cNvSpPr>
              <a:spLocks noChangeArrowheads="1"/>
            </p:cNvSpPr>
            <p:nvPr/>
          </p:nvSpPr>
          <p:spPr bwMode="auto">
            <a:xfrm>
              <a:off x="3603625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1" name="Rectangle 1244"/>
            <p:cNvSpPr>
              <a:spLocks noChangeArrowheads="1"/>
            </p:cNvSpPr>
            <p:nvPr/>
          </p:nvSpPr>
          <p:spPr bwMode="auto">
            <a:xfrm>
              <a:off x="4308475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2" name="Rectangle 1245"/>
            <p:cNvSpPr>
              <a:spLocks noChangeArrowheads="1"/>
            </p:cNvSpPr>
            <p:nvPr/>
          </p:nvSpPr>
          <p:spPr bwMode="auto">
            <a:xfrm>
              <a:off x="5005388" y="4986338"/>
              <a:ext cx="14287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3" name="Rectangle 1246"/>
            <p:cNvSpPr>
              <a:spLocks noChangeArrowheads="1"/>
            </p:cNvSpPr>
            <p:nvPr/>
          </p:nvSpPr>
          <p:spPr bwMode="auto">
            <a:xfrm>
              <a:off x="5708650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4" name="Rectangle 1247"/>
            <p:cNvSpPr>
              <a:spLocks noChangeArrowheads="1"/>
            </p:cNvSpPr>
            <p:nvPr/>
          </p:nvSpPr>
          <p:spPr bwMode="auto">
            <a:xfrm>
              <a:off x="6413500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5" name="Rectangle 1248"/>
            <p:cNvSpPr>
              <a:spLocks noChangeArrowheads="1"/>
            </p:cNvSpPr>
            <p:nvPr/>
          </p:nvSpPr>
          <p:spPr bwMode="auto">
            <a:xfrm>
              <a:off x="7110413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6" name="Rectangle 1249"/>
            <p:cNvSpPr>
              <a:spLocks noChangeArrowheads="1"/>
            </p:cNvSpPr>
            <p:nvPr/>
          </p:nvSpPr>
          <p:spPr bwMode="auto">
            <a:xfrm>
              <a:off x="7815263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7" name="Rectangle 1250"/>
            <p:cNvSpPr>
              <a:spLocks noChangeArrowheads="1"/>
            </p:cNvSpPr>
            <p:nvPr/>
          </p:nvSpPr>
          <p:spPr bwMode="auto">
            <a:xfrm>
              <a:off x="8520113" y="4986338"/>
              <a:ext cx="1587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8" name="Rectangle 1251"/>
            <p:cNvSpPr>
              <a:spLocks noChangeArrowheads="1"/>
            </p:cNvSpPr>
            <p:nvPr/>
          </p:nvSpPr>
          <p:spPr bwMode="auto">
            <a:xfrm>
              <a:off x="9107488" y="4986338"/>
              <a:ext cx="47625" cy="2587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89" name="Rectangle 1253"/>
            <p:cNvSpPr>
              <a:spLocks noChangeArrowheads="1"/>
            </p:cNvSpPr>
            <p:nvPr/>
          </p:nvSpPr>
          <p:spPr bwMode="auto">
            <a:xfrm>
              <a:off x="2687638" y="5259388"/>
              <a:ext cx="109537" cy="2667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0" name="Rectangle 1254"/>
            <p:cNvSpPr>
              <a:spLocks noChangeArrowheads="1"/>
            </p:cNvSpPr>
            <p:nvPr/>
          </p:nvSpPr>
          <p:spPr bwMode="auto">
            <a:xfrm>
              <a:off x="179388" y="5138738"/>
              <a:ext cx="2592387" cy="387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191" name="Rectangle 1255"/>
            <p:cNvSpPr>
              <a:spLocks noChangeArrowheads="1"/>
            </p:cNvSpPr>
            <p:nvPr/>
          </p:nvSpPr>
          <p:spPr bwMode="auto">
            <a:xfrm>
              <a:off x="150813" y="4995863"/>
              <a:ext cx="25495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Pedidos</a:t>
              </a:r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pt-BR" sz="2000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em</a:t>
              </a:r>
              <a:r>
                <a:rPr lang="en-US" altLang="pt-BR" sz="20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pt-BR" sz="2000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carteira</a:t>
              </a:r>
              <a:endParaRPr lang="en-US" altLang="pt-BR" sz="2000" dirty="0"/>
            </a:p>
          </p:txBody>
        </p:sp>
        <p:sp>
          <p:nvSpPr>
            <p:cNvPr id="192" name="Rectangle 1256"/>
            <p:cNvSpPr>
              <a:spLocks noChangeArrowheads="1"/>
            </p:cNvSpPr>
            <p:nvPr/>
          </p:nvSpPr>
          <p:spPr bwMode="auto">
            <a:xfrm>
              <a:off x="2052638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3" name="Rectangle 1257"/>
            <p:cNvSpPr>
              <a:spLocks noChangeArrowheads="1"/>
            </p:cNvSpPr>
            <p:nvPr/>
          </p:nvSpPr>
          <p:spPr bwMode="auto">
            <a:xfrm>
              <a:off x="2922588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4" name="Rectangle 1258"/>
            <p:cNvSpPr>
              <a:spLocks noChangeArrowheads="1"/>
            </p:cNvSpPr>
            <p:nvPr/>
          </p:nvSpPr>
          <p:spPr bwMode="auto">
            <a:xfrm>
              <a:off x="3729038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5" name="Rectangle 1259"/>
            <p:cNvSpPr>
              <a:spLocks noChangeArrowheads="1"/>
            </p:cNvSpPr>
            <p:nvPr/>
          </p:nvSpPr>
          <p:spPr bwMode="auto">
            <a:xfrm>
              <a:off x="4433888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6" name="Rectangle 1260"/>
            <p:cNvSpPr>
              <a:spLocks noChangeArrowheads="1"/>
            </p:cNvSpPr>
            <p:nvPr/>
          </p:nvSpPr>
          <p:spPr bwMode="auto">
            <a:xfrm>
              <a:off x="5130800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7" name="Rectangle 1261"/>
            <p:cNvSpPr>
              <a:spLocks noChangeArrowheads="1"/>
            </p:cNvSpPr>
            <p:nvPr/>
          </p:nvSpPr>
          <p:spPr bwMode="auto">
            <a:xfrm>
              <a:off x="5834063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8" name="Rectangle 1262"/>
            <p:cNvSpPr>
              <a:spLocks noChangeArrowheads="1"/>
            </p:cNvSpPr>
            <p:nvPr/>
          </p:nvSpPr>
          <p:spPr bwMode="auto">
            <a:xfrm>
              <a:off x="6538913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199" name="Rectangle 1263"/>
            <p:cNvSpPr>
              <a:spLocks noChangeArrowheads="1"/>
            </p:cNvSpPr>
            <p:nvPr/>
          </p:nvSpPr>
          <p:spPr bwMode="auto">
            <a:xfrm>
              <a:off x="7235825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00" name="Rectangle 1265"/>
            <p:cNvSpPr>
              <a:spLocks noChangeArrowheads="1"/>
            </p:cNvSpPr>
            <p:nvPr/>
          </p:nvSpPr>
          <p:spPr bwMode="auto">
            <a:xfrm>
              <a:off x="7940675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01" name="Rectangle 1266"/>
            <p:cNvSpPr>
              <a:spLocks noChangeArrowheads="1"/>
            </p:cNvSpPr>
            <p:nvPr/>
          </p:nvSpPr>
          <p:spPr bwMode="auto">
            <a:xfrm>
              <a:off x="8645525" y="52451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02" name="Rectangle 1269"/>
            <p:cNvSpPr>
              <a:spLocks noChangeArrowheads="1"/>
            </p:cNvSpPr>
            <p:nvPr/>
          </p:nvSpPr>
          <p:spPr bwMode="auto">
            <a:xfrm>
              <a:off x="2797175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3" name="Rectangle 1271"/>
            <p:cNvSpPr>
              <a:spLocks noChangeArrowheads="1"/>
            </p:cNvSpPr>
            <p:nvPr/>
          </p:nvSpPr>
          <p:spPr bwMode="auto">
            <a:xfrm>
              <a:off x="3603625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4" name="Rectangle 1273"/>
            <p:cNvSpPr>
              <a:spLocks noChangeArrowheads="1"/>
            </p:cNvSpPr>
            <p:nvPr/>
          </p:nvSpPr>
          <p:spPr bwMode="auto">
            <a:xfrm>
              <a:off x="4308475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5" name="Rectangle 1275"/>
            <p:cNvSpPr>
              <a:spLocks noChangeArrowheads="1"/>
            </p:cNvSpPr>
            <p:nvPr/>
          </p:nvSpPr>
          <p:spPr bwMode="auto">
            <a:xfrm>
              <a:off x="5005388" y="5245100"/>
              <a:ext cx="14287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6" name="Rectangle 1277"/>
            <p:cNvSpPr>
              <a:spLocks noChangeArrowheads="1"/>
            </p:cNvSpPr>
            <p:nvPr/>
          </p:nvSpPr>
          <p:spPr bwMode="auto">
            <a:xfrm>
              <a:off x="5708650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7" name="Rectangle 1279"/>
            <p:cNvSpPr>
              <a:spLocks noChangeArrowheads="1"/>
            </p:cNvSpPr>
            <p:nvPr/>
          </p:nvSpPr>
          <p:spPr bwMode="auto">
            <a:xfrm>
              <a:off x="6413500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8" name="Rectangle 1281"/>
            <p:cNvSpPr>
              <a:spLocks noChangeArrowheads="1"/>
            </p:cNvSpPr>
            <p:nvPr/>
          </p:nvSpPr>
          <p:spPr bwMode="auto">
            <a:xfrm>
              <a:off x="7110413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09" name="Rectangle 1283"/>
            <p:cNvSpPr>
              <a:spLocks noChangeArrowheads="1"/>
            </p:cNvSpPr>
            <p:nvPr/>
          </p:nvSpPr>
          <p:spPr bwMode="auto">
            <a:xfrm>
              <a:off x="7815263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0" name="Rectangle 1285"/>
            <p:cNvSpPr>
              <a:spLocks noChangeArrowheads="1"/>
            </p:cNvSpPr>
            <p:nvPr/>
          </p:nvSpPr>
          <p:spPr bwMode="auto">
            <a:xfrm>
              <a:off x="8520113" y="5245100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1" name="Rectangle 1287"/>
            <p:cNvSpPr>
              <a:spLocks noChangeArrowheads="1"/>
            </p:cNvSpPr>
            <p:nvPr/>
          </p:nvSpPr>
          <p:spPr bwMode="auto">
            <a:xfrm>
              <a:off x="9107488" y="5245100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2" name="Rectangle 1289"/>
            <p:cNvSpPr>
              <a:spLocks noChangeArrowheads="1"/>
            </p:cNvSpPr>
            <p:nvPr/>
          </p:nvSpPr>
          <p:spPr bwMode="auto">
            <a:xfrm>
              <a:off x="2797175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3" name="Rectangle 1290"/>
            <p:cNvSpPr>
              <a:spLocks noChangeArrowheads="1"/>
            </p:cNvSpPr>
            <p:nvPr/>
          </p:nvSpPr>
          <p:spPr bwMode="auto">
            <a:xfrm>
              <a:off x="3603625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4" name="Rectangle 1291"/>
            <p:cNvSpPr>
              <a:spLocks noChangeArrowheads="1"/>
            </p:cNvSpPr>
            <p:nvPr/>
          </p:nvSpPr>
          <p:spPr bwMode="auto">
            <a:xfrm>
              <a:off x="4308475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5" name="Rectangle 1292"/>
            <p:cNvSpPr>
              <a:spLocks noChangeArrowheads="1"/>
            </p:cNvSpPr>
            <p:nvPr/>
          </p:nvSpPr>
          <p:spPr bwMode="auto">
            <a:xfrm>
              <a:off x="5005388" y="5259388"/>
              <a:ext cx="14287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6" name="Rectangle 1293"/>
            <p:cNvSpPr>
              <a:spLocks noChangeArrowheads="1"/>
            </p:cNvSpPr>
            <p:nvPr/>
          </p:nvSpPr>
          <p:spPr bwMode="auto">
            <a:xfrm>
              <a:off x="5708650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7" name="Rectangle 1294"/>
            <p:cNvSpPr>
              <a:spLocks noChangeArrowheads="1"/>
            </p:cNvSpPr>
            <p:nvPr/>
          </p:nvSpPr>
          <p:spPr bwMode="auto">
            <a:xfrm>
              <a:off x="6413500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8" name="Rectangle 1295"/>
            <p:cNvSpPr>
              <a:spLocks noChangeArrowheads="1"/>
            </p:cNvSpPr>
            <p:nvPr/>
          </p:nvSpPr>
          <p:spPr bwMode="auto">
            <a:xfrm>
              <a:off x="7110413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19" name="Rectangle 1296"/>
            <p:cNvSpPr>
              <a:spLocks noChangeArrowheads="1"/>
            </p:cNvSpPr>
            <p:nvPr/>
          </p:nvSpPr>
          <p:spPr bwMode="auto">
            <a:xfrm>
              <a:off x="7815263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0" name="Rectangle 1297"/>
            <p:cNvSpPr>
              <a:spLocks noChangeArrowheads="1"/>
            </p:cNvSpPr>
            <p:nvPr/>
          </p:nvSpPr>
          <p:spPr bwMode="auto">
            <a:xfrm>
              <a:off x="8520113" y="5259388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1" name="Rectangle 1298"/>
            <p:cNvSpPr>
              <a:spLocks noChangeArrowheads="1"/>
            </p:cNvSpPr>
            <p:nvPr/>
          </p:nvSpPr>
          <p:spPr bwMode="auto">
            <a:xfrm>
              <a:off x="9107488" y="5259388"/>
              <a:ext cx="4762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2" name="Rectangle 1300"/>
            <p:cNvSpPr>
              <a:spLocks noChangeArrowheads="1"/>
            </p:cNvSpPr>
            <p:nvPr/>
          </p:nvSpPr>
          <p:spPr bwMode="auto">
            <a:xfrm>
              <a:off x="2687638" y="5540375"/>
              <a:ext cx="109537" cy="2587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3" name="Rectangle 1301"/>
            <p:cNvSpPr>
              <a:spLocks noChangeArrowheads="1"/>
            </p:cNvSpPr>
            <p:nvPr/>
          </p:nvSpPr>
          <p:spPr bwMode="auto">
            <a:xfrm>
              <a:off x="150813" y="5540375"/>
              <a:ext cx="2536825" cy="258763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24" name="Rectangle 1302"/>
            <p:cNvSpPr>
              <a:spLocks noChangeArrowheads="1"/>
            </p:cNvSpPr>
            <p:nvPr/>
          </p:nvSpPr>
          <p:spPr bwMode="auto">
            <a:xfrm>
              <a:off x="150813" y="5283200"/>
              <a:ext cx="13657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Demanda total</a:t>
              </a:r>
              <a:endParaRPr lang="en-US" altLang="pt-BR" sz="2000"/>
            </a:p>
          </p:txBody>
        </p:sp>
        <p:sp>
          <p:nvSpPr>
            <p:cNvPr id="225" name="Rectangle 1303"/>
            <p:cNvSpPr>
              <a:spLocks noChangeArrowheads="1"/>
            </p:cNvSpPr>
            <p:nvPr/>
          </p:nvSpPr>
          <p:spPr bwMode="auto">
            <a:xfrm>
              <a:off x="1544638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26" name="Rectangle 1304"/>
            <p:cNvSpPr>
              <a:spLocks noChangeArrowheads="1"/>
            </p:cNvSpPr>
            <p:nvPr/>
          </p:nvSpPr>
          <p:spPr bwMode="auto">
            <a:xfrm>
              <a:off x="2922588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27" name="Rectangle 1305"/>
            <p:cNvSpPr>
              <a:spLocks noChangeArrowheads="1"/>
            </p:cNvSpPr>
            <p:nvPr/>
          </p:nvSpPr>
          <p:spPr bwMode="auto">
            <a:xfrm>
              <a:off x="3729038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28" name="Rectangle 1307"/>
            <p:cNvSpPr>
              <a:spLocks noChangeArrowheads="1"/>
            </p:cNvSpPr>
            <p:nvPr/>
          </p:nvSpPr>
          <p:spPr bwMode="auto">
            <a:xfrm>
              <a:off x="4433888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29" name="Rectangle 1308"/>
            <p:cNvSpPr>
              <a:spLocks noChangeArrowheads="1"/>
            </p:cNvSpPr>
            <p:nvPr/>
          </p:nvSpPr>
          <p:spPr bwMode="auto">
            <a:xfrm>
              <a:off x="4784725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30" name="Rectangle 1309"/>
            <p:cNvSpPr>
              <a:spLocks noChangeArrowheads="1"/>
            </p:cNvSpPr>
            <p:nvPr/>
          </p:nvSpPr>
          <p:spPr bwMode="auto">
            <a:xfrm>
              <a:off x="5130800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1" name="Rectangle 1311"/>
            <p:cNvSpPr>
              <a:spLocks noChangeArrowheads="1"/>
            </p:cNvSpPr>
            <p:nvPr/>
          </p:nvSpPr>
          <p:spPr bwMode="auto">
            <a:xfrm>
              <a:off x="5834063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2" name="Rectangle 1312"/>
            <p:cNvSpPr>
              <a:spLocks noChangeArrowheads="1"/>
            </p:cNvSpPr>
            <p:nvPr/>
          </p:nvSpPr>
          <p:spPr bwMode="auto">
            <a:xfrm>
              <a:off x="6186488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33" name="Rectangle 1313"/>
            <p:cNvSpPr>
              <a:spLocks noChangeArrowheads="1"/>
            </p:cNvSpPr>
            <p:nvPr/>
          </p:nvSpPr>
          <p:spPr bwMode="auto">
            <a:xfrm>
              <a:off x="6538913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4" name="Rectangle 1314"/>
            <p:cNvSpPr>
              <a:spLocks noChangeArrowheads="1"/>
            </p:cNvSpPr>
            <p:nvPr/>
          </p:nvSpPr>
          <p:spPr bwMode="auto">
            <a:xfrm>
              <a:off x="6891338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35" name="Rectangle 1315"/>
            <p:cNvSpPr>
              <a:spLocks noChangeArrowheads="1"/>
            </p:cNvSpPr>
            <p:nvPr/>
          </p:nvSpPr>
          <p:spPr bwMode="auto">
            <a:xfrm>
              <a:off x="7235825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6" name="Rectangle 1316"/>
            <p:cNvSpPr>
              <a:spLocks noChangeArrowheads="1"/>
            </p:cNvSpPr>
            <p:nvPr/>
          </p:nvSpPr>
          <p:spPr bwMode="auto">
            <a:xfrm>
              <a:off x="7588250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37" name="Rectangle 1317"/>
            <p:cNvSpPr>
              <a:spLocks noChangeArrowheads="1"/>
            </p:cNvSpPr>
            <p:nvPr/>
          </p:nvSpPr>
          <p:spPr bwMode="auto">
            <a:xfrm>
              <a:off x="7940675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8" name="Rectangle 1319"/>
            <p:cNvSpPr>
              <a:spLocks noChangeArrowheads="1"/>
            </p:cNvSpPr>
            <p:nvPr/>
          </p:nvSpPr>
          <p:spPr bwMode="auto">
            <a:xfrm>
              <a:off x="8645525" y="52832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200</a:t>
              </a:r>
              <a:endParaRPr lang="en-US" altLang="pt-BR" sz="2000"/>
            </a:p>
          </p:txBody>
        </p:sp>
        <p:sp>
          <p:nvSpPr>
            <p:cNvPr id="239" name="Rectangle 1320"/>
            <p:cNvSpPr>
              <a:spLocks noChangeArrowheads="1"/>
            </p:cNvSpPr>
            <p:nvPr/>
          </p:nvSpPr>
          <p:spPr bwMode="auto">
            <a:xfrm>
              <a:off x="8997950" y="552608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40" name="Rectangle 1323"/>
            <p:cNvSpPr>
              <a:spLocks noChangeArrowheads="1"/>
            </p:cNvSpPr>
            <p:nvPr/>
          </p:nvSpPr>
          <p:spPr bwMode="auto">
            <a:xfrm>
              <a:off x="2797175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1" name="Rectangle 1324"/>
            <p:cNvSpPr>
              <a:spLocks noChangeArrowheads="1"/>
            </p:cNvSpPr>
            <p:nvPr/>
          </p:nvSpPr>
          <p:spPr bwMode="auto">
            <a:xfrm>
              <a:off x="2813050" y="5526088"/>
              <a:ext cx="7905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2" name="Rectangle 1325"/>
            <p:cNvSpPr>
              <a:spLocks noChangeArrowheads="1"/>
            </p:cNvSpPr>
            <p:nvPr/>
          </p:nvSpPr>
          <p:spPr bwMode="auto">
            <a:xfrm>
              <a:off x="3603625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3" name="Rectangle 1326"/>
            <p:cNvSpPr>
              <a:spLocks noChangeArrowheads="1"/>
            </p:cNvSpPr>
            <p:nvPr/>
          </p:nvSpPr>
          <p:spPr bwMode="auto">
            <a:xfrm>
              <a:off x="3619500" y="5526088"/>
              <a:ext cx="6889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4" name="Rectangle 1327"/>
            <p:cNvSpPr>
              <a:spLocks noChangeArrowheads="1"/>
            </p:cNvSpPr>
            <p:nvPr/>
          </p:nvSpPr>
          <p:spPr bwMode="auto">
            <a:xfrm>
              <a:off x="4308475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5" name="Rectangle 1328"/>
            <p:cNvSpPr>
              <a:spLocks noChangeArrowheads="1"/>
            </p:cNvSpPr>
            <p:nvPr/>
          </p:nvSpPr>
          <p:spPr bwMode="auto">
            <a:xfrm>
              <a:off x="4324350" y="5526088"/>
              <a:ext cx="68103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6" name="Rectangle 1329"/>
            <p:cNvSpPr>
              <a:spLocks noChangeArrowheads="1"/>
            </p:cNvSpPr>
            <p:nvPr/>
          </p:nvSpPr>
          <p:spPr bwMode="auto">
            <a:xfrm>
              <a:off x="5005388" y="5526088"/>
              <a:ext cx="14287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7" name="Rectangle 1330"/>
            <p:cNvSpPr>
              <a:spLocks noChangeArrowheads="1"/>
            </p:cNvSpPr>
            <p:nvPr/>
          </p:nvSpPr>
          <p:spPr bwMode="auto">
            <a:xfrm>
              <a:off x="5019675" y="5526088"/>
              <a:ext cx="6889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8" name="Rectangle 1331"/>
            <p:cNvSpPr>
              <a:spLocks noChangeArrowheads="1"/>
            </p:cNvSpPr>
            <p:nvPr/>
          </p:nvSpPr>
          <p:spPr bwMode="auto">
            <a:xfrm>
              <a:off x="5708650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49" name="Rectangle 1332"/>
            <p:cNvSpPr>
              <a:spLocks noChangeArrowheads="1"/>
            </p:cNvSpPr>
            <p:nvPr/>
          </p:nvSpPr>
          <p:spPr bwMode="auto">
            <a:xfrm>
              <a:off x="5724525" y="5526088"/>
              <a:ext cx="6889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0" name="Rectangle 1333"/>
            <p:cNvSpPr>
              <a:spLocks noChangeArrowheads="1"/>
            </p:cNvSpPr>
            <p:nvPr/>
          </p:nvSpPr>
          <p:spPr bwMode="auto">
            <a:xfrm>
              <a:off x="6413500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1" name="Rectangle 1334"/>
            <p:cNvSpPr>
              <a:spLocks noChangeArrowheads="1"/>
            </p:cNvSpPr>
            <p:nvPr/>
          </p:nvSpPr>
          <p:spPr bwMode="auto">
            <a:xfrm>
              <a:off x="6429375" y="5526088"/>
              <a:ext cx="681038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2" name="Rectangle 1335"/>
            <p:cNvSpPr>
              <a:spLocks noChangeArrowheads="1"/>
            </p:cNvSpPr>
            <p:nvPr/>
          </p:nvSpPr>
          <p:spPr bwMode="auto">
            <a:xfrm>
              <a:off x="7110413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3" name="Rectangle 1336"/>
            <p:cNvSpPr>
              <a:spLocks noChangeArrowheads="1"/>
            </p:cNvSpPr>
            <p:nvPr/>
          </p:nvSpPr>
          <p:spPr bwMode="auto">
            <a:xfrm>
              <a:off x="7126288" y="5526088"/>
              <a:ext cx="6889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4" name="Rectangle 1337"/>
            <p:cNvSpPr>
              <a:spLocks noChangeArrowheads="1"/>
            </p:cNvSpPr>
            <p:nvPr/>
          </p:nvSpPr>
          <p:spPr bwMode="auto">
            <a:xfrm>
              <a:off x="7815263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5" name="Rectangle 1338"/>
            <p:cNvSpPr>
              <a:spLocks noChangeArrowheads="1"/>
            </p:cNvSpPr>
            <p:nvPr/>
          </p:nvSpPr>
          <p:spPr bwMode="auto">
            <a:xfrm>
              <a:off x="7831138" y="5526088"/>
              <a:ext cx="6889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6" name="Rectangle 1339"/>
            <p:cNvSpPr>
              <a:spLocks noChangeArrowheads="1"/>
            </p:cNvSpPr>
            <p:nvPr/>
          </p:nvSpPr>
          <p:spPr bwMode="auto">
            <a:xfrm>
              <a:off x="8520113" y="552608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7" name="Rectangle 1340"/>
            <p:cNvSpPr>
              <a:spLocks noChangeArrowheads="1"/>
            </p:cNvSpPr>
            <p:nvPr/>
          </p:nvSpPr>
          <p:spPr bwMode="auto">
            <a:xfrm>
              <a:off x="8535988" y="5526088"/>
              <a:ext cx="571500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8" name="Rectangle 1341"/>
            <p:cNvSpPr>
              <a:spLocks noChangeArrowheads="1"/>
            </p:cNvSpPr>
            <p:nvPr/>
          </p:nvSpPr>
          <p:spPr bwMode="auto">
            <a:xfrm>
              <a:off x="9107488" y="5526088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59" name="Rectangle 1343"/>
            <p:cNvSpPr>
              <a:spLocks noChangeArrowheads="1"/>
            </p:cNvSpPr>
            <p:nvPr/>
          </p:nvSpPr>
          <p:spPr bwMode="auto">
            <a:xfrm>
              <a:off x="2797175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0" name="Rectangle 1344"/>
            <p:cNvSpPr>
              <a:spLocks noChangeArrowheads="1"/>
            </p:cNvSpPr>
            <p:nvPr/>
          </p:nvSpPr>
          <p:spPr bwMode="auto">
            <a:xfrm>
              <a:off x="3603625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1" name="Rectangle 1345"/>
            <p:cNvSpPr>
              <a:spLocks noChangeArrowheads="1"/>
            </p:cNvSpPr>
            <p:nvPr/>
          </p:nvSpPr>
          <p:spPr bwMode="auto">
            <a:xfrm>
              <a:off x="4308475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2" name="Rectangle 1346"/>
            <p:cNvSpPr>
              <a:spLocks noChangeArrowheads="1"/>
            </p:cNvSpPr>
            <p:nvPr/>
          </p:nvSpPr>
          <p:spPr bwMode="auto">
            <a:xfrm>
              <a:off x="5005388" y="5540375"/>
              <a:ext cx="14287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3" name="Rectangle 1347"/>
            <p:cNvSpPr>
              <a:spLocks noChangeArrowheads="1"/>
            </p:cNvSpPr>
            <p:nvPr/>
          </p:nvSpPr>
          <p:spPr bwMode="auto">
            <a:xfrm>
              <a:off x="5708650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4" name="Rectangle 1348"/>
            <p:cNvSpPr>
              <a:spLocks noChangeArrowheads="1"/>
            </p:cNvSpPr>
            <p:nvPr/>
          </p:nvSpPr>
          <p:spPr bwMode="auto">
            <a:xfrm>
              <a:off x="6413500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5" name="Rectangle 1349"/>
            <p:cNvSpPr>
              <a:spLocks noChangeArrowheads="1"/>
            </p:cNvSpPr>
            <p:nvPr/>
          </p:nvSpPr>
          <p:spPr bwMode="auto">
            <a:xfrm>
              <a:off x="7110413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6" name="Rectangle 1350"/>
            <p:cNvSpPr>
              <a:spLocks noChangeArrowheads="1"/>
            </p:cNvSpPr>
            <p:nvPr/>
          </p:nvSpPr>
          <p:spPr bwMode="auto">
            <a:xfrm>
              <a:off x="7815263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7" name="Rectangle 1351"/>
            <p:cNvSpPr>
              <a:spLocks noChangeArrowheads="1"/>
            </p:cNvSpPr>
            <p:nvPr/>
          </p:nvSpPr>
          <p:spPr bwMode="auto">
            <a:xfrm>
              <a:off x="8520113" y="5540375"/>
              <a:ext cx="1587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8" name="Rectangle 1352"/>
            <p:cNvSpPr>
              <a:spLocks noChangeArrowheads="1"/>
            </p:cNvSpPr>
            <p:nvPr/>
          </p:nvSpPr>
          <p:spPr bwMode="auto">
            <a:xfrm>
              <a:off x="9107488" y="5540375"/>
              <a:ext cx="47625" cy="2587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69" name="Rectangle 1354"/>
            <p:cNvSpPr>
              <a:spLocks noChangeArrowheads="1"/>
            </p:cNvSpPr>
            <p:nvPr/>
          </p:nvSpPr>
          <p:spPr bwMode="auto">
            <a:xfrm>
              <a:off x="2687638" y="5813425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0" name="Rectangle 1355"/>
            <p:cNvSpPr>
              <a:spLocks noChangeArrowheads="1"/>
            </p:cNvSpPr>
            <p:nvPr/>
          </p:nvSpPr>
          <p:spPr bwMode="auto">
            <a:xfrm>
              <a:off x="150813" y="5813425"/>
              <a:ext cx="2536825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71" name="Rectangle 1356"/>
            <p:cNvSpPr>
              <a:spLocks noChangeArrowheads="1"/>
            </p:cNvSpPr>
            <p:nvPr/>
          </p:nvSpPr>
          <p:spPr bwMode="auto">
            <a:xfrm>
              <a:off x="150813" y="5715000"/>
              <a:ext cx="24189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Estoque projet. disponível</a:t>
              </a:r>
              <a:endParaRPr lang="en-US" altLang="pt-BR" sz="2000"/>
            </a:p>
          </p:txBody>
        </p:sp>
        <p:sp>
          <p:nvSpPr>
            <p:cNvPr id="272" name="Rectangle 1357"/>
            <p:cNvSpPr>
              <a:spLocks noChangeArrowheads="1"/>
            </p:cNvSpPr>
            <p:nvPr/>
          </p:nvSpPr>
          <p:spPr bwMode="auto">
            <a:xfrm>
              <a:off x="2616200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73" name="Rectangle 1358"/>
            <p:cNvSpPr>
              <a:spLocks noChangeArrowheads="1"/>
            </p:cNvSpPr>
            <p:nvPr/>
          </p:nvSpPr>
          <p:spPr bwMode="auto">
            <a:xfrm>
              <a:off x="2922588" y="57150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240</a:t>
              </a:r>
              <a:endParaRPr lang="en-US" altLang="pt-BR" sz="2000"/>
            </a:p>
          </p:txBody>
        </p:sp>
        <p:sp>
          <p:nvSpPr>
            <p:cNvPr id="274" name="Rectangle 1360"/>
            <p:cNvSpPr>
              <a:spLocks noChangeArrowheads="1"/>
            </p:cNvSpPr>
            <p:nvPr/>
          </p:nvSpPr>
          <p:spPr bwMode="auto">
            <a:xfrm>
              <a:off x="3729038" y="5715000"/>
              <a:ext cx="234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</a:t>
              </a:r>
              <a:endParaRPr lang="en-US" altLang="pt-BR" sz="2000"/>
            </a:p>
          </p:txBody>
        </p:sp>
        <p:sp>
          <p:nvSpPr>
            <p:cNvPr id="275" name="Rectangle 1361"/>
            <p:cNvSpPr>
              <a:spLocks noChangeArrowheads="1"/>
            </p:cNvSpPr>
            <p:nvPr/>
          </p:nvSpPr>
          <p:spPr bwMode="auto">
            <a:xfrm>
              <a:off x="3963988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76" name="Rectangle 1362"/>
            <p:cNvSpPr>
              <a:spLocks noChangeArrowheads="1"/>
            </p:cNvSpPr>
            <p:nvPr/>
          </p:nvSpPr>
          <p:spPr bwMode="auto">
            <a:xfrm>
              <a:off x="4433888" y="57150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240</a:t>
              </a:r>
              <a:endParaRPr lang="en-US" altLang="pt-BR" sz="2000"/>
            </a:p>
          </p:txBody>
        </p:sp>
        <p:sp>
          <p:nvSpPr>
            <p:cNvPr id="277" name="Rectangle 1363"/>
            <p:cNvSpPr>
              <a:spLocks noChangeArrowheads="1"/>
            </p:cNvSpPr>
            <p:nvPr/>
          </p:nvSpPr>
          <p:spPr bwMode="auto">
            <a:xfrm>
              <a:off x="4784725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78" name="Rectangle 1364"/>
            <p:cNvSpPr>
              <a:spLocks noChangeArrowheads="1"/>
            </p:cNvSpPr>
            <p:nvPr/>
          </p:nvSpPr>
          <p:spPr bwMode="auto">
            <a:xfrm>
              <a:off x="5130800" y="5715000"/>
              <a:ext cx="234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</a:t>
              </a:r>
              <a:endParaRPr lang="en-US" altLang="pt-BR" sz="2000"/>
            </a:p>
          </p:txBody>
        </p:sp>
        <p:sp>
          <p:nvSpPr>
            <p:cNvPr id="279" name="Rectangle 1365"/>
            <p:cNvSpPr>
              <a:spLocks noChangeArrowheads="1"/>
            </p:cNvSpPr>
            <p:nvPr/>
          </p:nvSpPr>
          <p:spPr bwMode="auto">
            <a:xfrm>
              <a:off x="5364163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0" name="Rectangle 1366"/>
            <p:cNvSpPr>
              <a:spLocks noChangeArrowheads="1"/>
            </p:cNvSpPr>
            <p:nvPr/>
          </p:nvSpPr>
          <p:spPr bwMode="auto">
            <a:xfrm>
              <a:off x="5834063" y="57150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240</a:t>
              </a:r>
              <a:endParaRPr lang="en-US" altLang="pt-BR" sz="2000"/>
            </a:p>
          </p:txBody>
        </p:sp>
        <p:sp>
          <p:nvSpPr>
            <p:cNvPr id="281" name="Rectangle 1367"/>
            <p:cNvSpPr>
              <a:spLocks noChangeArrowheads="1"/>
            </p:cNvSpPr>
            <p:nvPr/>
          </p:nvSpPr>
          <p:spPr bwMode="auto">
            <a:xfrm>
              <a:off x="6186488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2" name="Rectangle 1368"/>
            <p:cNvSpPr>
              <a:spLocks noChangeArrowheads="1"/>
            </p:cNvSpPr>
            <p:nvPr/>
          </p:nvSpPr>
          <p:spPr bwMode="auto">
            <a:xfrm>
              <a:off x="6538913" y="5715000"/>
              <a:ext cx="234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</a:t>
              </a:r>
              <a:endParaRPr lang="en-US" altLang="pt-BR" sz="2000"/>
            </a:p>
          </p:txBody>
        </p:sp>
        <p:sp>
          <p:nvSpPr>
            <p:cNvPr id="283" name="Rectangle 1369"/>
            <p:cNvSpPr>
              <a:spLocks noChangeArrowheads="1"/>
            </p:cNvSpPr>
            <p:nvPr/>
          </p:nvSpPr>
          <p:spPr bwMode="auto">
            <a:xfrm>
              <a:off x="6773863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4" name="Rectangle 1370"/>
            <p:cNvSpPr>
              <a:spLocks noChangeArrowheads="1"/>
            </p:cNvSpPr>
            <p:nvPr/>
          </p:nvSpPr>
          <p:spPr bwMode="auto">
            <a:xfrm>
              <a:off x="7235825" y="5715000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240</a:t>
              </a:r>
              <a:endParaRPr lang="en-US" altLang="pt-BR" sz="2000"/>
            </a:p>
          </p:txBody>
        </p:sp>
        <p:sp>
          <p:nvSpPr>
            <p:cNvPr id="285" name="Rectangle 1371"/>
            <p:cNvSpPr>
              <a:spLocks noChangeArrowheads="1"/>
            </p:cNvSpPr>
            <p:nvPr/>
          </p:nvSpPr>
          <p:spPr bwMode="auto">
            <a:xfrm>
              <a:off x="7588250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6" name="Rectangle 1372"/>
            <p:cNvSpPr>
              <a:spLocks noChangeArrowheads="1"/>
            </p:cNvSpPr>
            <p:nvPr/>
          </p:nvSpPr>
          <p:spPr bwMode="auto">
            <a:xfrm>
              <a:off x="7940675" y="5715000"/>
              <a:ext cx="234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</a:t>
              </a:r>
              <a:endParaRPr lang="en-US" altLang="pt-BR" sz="2000"/>
            </a:p>
          </p:txBody>
        </p:sp>
        <p:sp>
          <p:nvSpPr>
            <p:cNvPr id="287" name="Rectangle 1373"/>
            <p:cNvSpPr>
              <a:spLocks noChangeArrowheads="1"/>
            </p:cNvSpPr>
            <p:nvPr/>
          </p:nvSpPr>
          <p:spPr bwMode="auto">
            <a:xfrm>
              <a:off x="8175625" y="5715000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88" name="Rectangle 1374"/>
            <p:cNvSpPr>
              <a:spLocks noChangeArrowheads="1"/>
            </p:cNvSpPr>
            <p:nvPr/>
          </p:nvSpPr>
          <p:spPr bwMode="auto">
            <a:xfrm>
              <a:off x="8645525" y="5715000"/>
              <a:ext cx="42159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-160</a:t>
              </a:r>
              <a:endParaRPr lang="en-US" altLang="pt-BR" sz="2000"/>
            </a:p>
          </p:txBody>
        </p:sp>
        <p:sp>
          <p:nvSpPr>
            <p:cNvPr id="289" name="Rectangle 1375"/>
            <p:cNvSpPr>
              <a:spLocks noChangeArrowheads="1"/>
            </p:cNvSpPr>
            <p:nvPr/>
          </p:nvSpPr>
          <p:spPr bwMode="auto">
            <a:xfrm>
              <a:off x="8997950" y="5799138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290" name="Rectangle 1378"/>
            <p:cNvSpPr>
              <a:spLocks noChangeArrowheads="1"/>
            </p:cNvSpPr>
            <p:nvPr/>
          </p:nvSpPr>
          <p:spPr bwMode="auto">
            <a:xfrm>
              <a:off x="2797175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1" name="Rectangle 1380"/>
            <p:cNvSpPr>
              <a:spLocks noChangeArrowheads="1"/>
            </p:cNvSpPr>
            <p:nvPr/>
          </p:nvSpPr>
          <p:spPr bwMode="auto">
            <a:xfrm>
              <a:off x="3603625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2" name="Rectangle 1382"/>
            <p:cNvSpPr>
              <a:spLocks noChangeArrowheads="1"/>
            </p:cNvSpPr>
            <p:nvPr/>
          </p:nvSpPr>
          <p:spPr bwMode="auto">
            <a:xfrm>
              <a:off x="4308475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3" name="Rectangle 1384"/>
            <p:cNvSpPr>
              <a:spLocks noChangeArrowheads="1"/>
            </p:cNvSpPr>
            <p:nvPr/>
          </p:nvSpPr>
          <p:spPr bwMode="auto">
            <a:xfrm>
              <a:off x="5005388" y="5799138"/>
              <a:ext cx="14287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4" name="Rectangle 1386"/>
            <p:cNvSpPr>
              <a:spLocks noChangeArrowheads="1"/>
            </p:cNvSpPr>
            <p:nvPr/>
          </p:nvSpPr>
          <p:spPr bwMode="auto">
            <a:xfrm>
              <a:off x="5708650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5" name="Rectangle 1388"/>
            <p:cNvSpPr>
              <a:spLocks noChangeArrowheads="1"/>
            </p:cNvSpPr>
            <p:nvPr/>
          </p:nvSpPr>
          <p:spPr bwMode="auto">
            <a:xfrm>
              <a:off x="6413500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6" name="Rectangle 1390"/>
            <p:cNvSpPr>
              <a:spLocks noChangeArrowheads="1"/>
            </p:cNvSpPr>
            <p:nvPr/>
          </p:nvSpPr>
          <p:spPr bwMode="auto">
            <a:xfrm>
              <a:off x="7110413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7" name="Rectangle 1392"/>
            <p:cNvSpPr>
              <a:spLocks noChangeArrowheads="1"/>
            </p:cNvSpPr>
            <p:nvPr/>
          </p:nvSpPr>
          <p:spPr bwMode="auto">
            <a:xfrm>
              <a:off x="7815263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8" name="Rectangle 1394"/>
            <p:cNvSpPr>
              <a:spLocks noChangeArrowheads="1"/>
            </p:cNvSpPr>
            <p:nvPr/>
          </p:nvSpPr>
          <p:spPr bwMode="auto">
            <a:xfrm>
              <a:off x="8520113" y="5799138"/>
              <a:ext cx="1587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299" name="Rectangle 1396"/>
            <p:cNvSpPr>
              <a:spLocks noChangeArrowheads="1"/>
            </p:cNvSpPr>
            <p:nvPr/>
          </p:nvSpPr>
          <p:spPr bwMode="auto">
            <a:xfrm>
              <a:off x="9107488" y="5799138"/>
              <a:ext cx="47625" cy="142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0" name="Rectangle 1398"/>
            <p:cNvSpPr>
              <a:spLocks noChangeArrowheads="1"/>
            </p:cNvSpPr>
            <p:nvPr/>
          </p:nvSpPr>
          <p:spPr bwMode="auto">
            <a:xfrm>
              <a:off x="2797175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1" name="Rectangle 1399"/>
            <p:cNvSpPr>
              <a:spLocks noChangeArrowheads="1"/>
            </p:cNvSpPr>
            <p:nvPr/>
          </p:nvSpPr>
          <p:spPr bwMode="auto">
            <a:xfrm>
              <a:off x="3603625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2" name="Rectangle 1400"/>
            <p:cNvSpPr>
              <a:spLocks noChangeArrowheads="1"/>
            </p:cNvSpPr>
            <p:nvPr/>
          </p:nvSpPr>
          <p:spPr bwMode="auto">
            <a:xfrm>
              <a:off x="4308475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3" name="Rectangle 1401"/>
            <p:cNvSpPr>
              <a:spLocks noChangeArrowheads="1"/>
            </p:cNvSpPr>
            <p:nvPr/>
          </p:nvSpPr>
          <p:spPr bwMode="auto">
            <a:xfrm>
              <a:off x="5005388" y="5813425"/>
              <a:ext cx="14287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4" name="Rectangle 1402"/>
            <p:cNvSpPr>
              <a:spLocks noChangeArrowheads="1"/>
            </p:cNvSpPr>
            <p:nvPr/>
          </p:nvSpPr>
          <p:spPr bwMode="auto">
            <a:xfrm>
              <a:off x="5708650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5" name="Rectangle 1403"/>
            <p:cNvSpPr>
              <a:spLocks noChangeArrowheads="1"/>
            </p:cNvSpPr>
            <p:nvPr/>
          </p:nvSpPr>
          <p:spPr bwMode="auto">
            <a:xfrm>
              <a:off x="6413500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6" name="Rectangle 1404"/>
            <p:cNvSpPr>
              <a:spLocks noChangeArrowheads="1"/>
            </p:cNvSpPr>
            <p:nvPr/>
          </p:nvSpPr>
          <p:spPr bwMode="auto">
            <a:xfrm>
              <a:off x="7110413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7" name="Rectangle 1405"/>
            <p:cNvSpPr>
              <a:spLocks noChangeArrowheads="1"/>
            </p:cNvSpPr>
            <p:nvPr/>
          </p:nvSpPr>
          <p:spPr bwMode="auto">
            <a:xfrm>
              <a:off x="7815263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8" name="Rectangle 1406"/>
            <p:cNvSpPr>
              <a:spLocks noChangeArrowheads="1"/>
            </p:cNvSpPr>
            <p:nvPr/>
          </p:nvSpPr>
          <p:spPr bwMode="auto">
            <a:xfrm>
              <a:off x="8520113" y="5813425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09" name="Rectangle 1407"/>
            <p:cNvSpPr>
              <a:spLocks noChangeArrowheads="1"/>
            </p:cNvSpPr>
            <p:nvPr/>
          </p:nvSpPr>
          <p:spPr bwMode="auto">
            <a:xfrm>
              <a:off x="9107488" y="5813425"/>
              <a:ext cx="4762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0" name="Rectangle 1409"/>
            <p:cNvSpPr>
              <a:spLocks noChangeArrowheads="1"/>
            </p:cNvSpPr>
            <p:nvPr/>
          </p:nvSpPr>
          <p:spPr bwMode="auto">
            <a:xfrm>
              <a:off x="2687638" y="6086475"/>
              <a:ext cx="109537" cy="2667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1" name="Rectangle 1410"/>
            <p:cNvSpPr>
              <a:spLocks noChangeArrowheads="1"/>
            </p:cNvSpPr>
            <p:nvPr/>
          </p:nvSpPr>
          <p:spPr bwMode="auto">
            <a:xfrm>
              <a:off x="150813" y="6086475"/>
              <a:ext cx="2536825" cy="26670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12" name="Rectangle 1411"/>
            <p:cNvSpPr>
              <a:spLocks noChangeArrowheads="1"/>
            </p:cNvSpPr>
            <p:nvPr/>
          </p:nvSpPr>
          <p:spPr bwMode="auto">
            <a:xfrm>
              <a:off x="150813" y="6073775"/>
              <a:ext cx="244458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Disponível para promessa</a:t>
              </a:r>
              <a:endParaRPr lang="en-US" altLang="pt-BR" sz="2000"/>
            </a:p>
          </p:txBody>
        </p:sp>
        <p:sp>
          <p:nvSpPr>
            <p:cNvPr id="313" name="Rectangle 1412"/>
            <p:cNvSpPr>
              <a:spLocks noChangeArrowheads="1"/>
            </p:cNvSpPr>
            <p:nvPr/>
          </p:nvSpPr>
          <p:spPr bwMode="auto">
            <a:xfrm>
              <a:off x="2640013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4" name="Rectangle 1413"/>
            <p:cNvSpPr>
              <a:spLocks noChangeArrowheads="1"/>
            </p:cNvSpPr>
            <p:nvPr/>
          </p:nvSpPr>
          <p:spPr bwMode="auto">
            <a:xfrm>
              <a:off x="2922588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5" name="Rectangle 1414"/>
            <p:cNvSpPr>
              <a:spLocks noChangeArrowheads="1"/>
            </p:cNvSpPr>
            <p:nvPr/>
          </p:nvSpPr>
          <p:spPr bwMode="auto">
            <a:xfrm>
              <a:off x="3729038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6" name="Rectangle 1415"/>
            <p:cNvSpPr>
              <a:spLocks noChangeArrowheads="1"/>
            </p:cNvSpPr>
            <p:nvPr/>
          </p:nvSpPr>
          <p:spPr bwMode="auto">
            <a:xfrm>
              <a:off x="4433888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7" name="Rectangle 1416"/>
            <p:cNvSpPr>
              <a:spLocks noChangeArrowheads="1"/>
            </p:cNvSpPr>
            <p:nvPr/>
          </p:nvSpPr>
          <p:spPr bwMode="auto">
            <a:xfrm>
              <a:off x="5130800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8" name="Rectangle 1417"/>
            <p:cNvSpPr>
              <a:spLocks noChangeArrowheads="1"/>
            </p:cNvSpPr>
            <p:nvPr/>
          </p:nvSpPr>
          <p:spPr bwMode="auto">
            <a:xfrm>
              <a:off x="5834063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19" name="Rectangle 1418"/>
            <p:cNvSpPr>
              <a:spLocks noChangeArrowheads="1"/>
            </p:cNvSpPr>
            <p:nvPr/>
          </p:nvSpPr>
          <p:spPr bwMode="auto">
            <a:xfrm>
              <a:off x="6538913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0" name="Rectangle 1419"/>
            <p:cNvSpPr>
              <a:spLocks noChangeArrowheads="1"/>
            </p:cNvSpPr>
            <p:nvPr/>
          </p:nvSpPr>
          <p:spPr bwMode="auto">
            <a:xfrm>
              <a:off x="7235825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1" name="Rectangle 1420"/>
            <p:cNvSpPr>
              <a:spLocks noChangeArrowheads="1"/>
            </p:cNvSpPr>
            <p:nvPr/>
          </p:nvSpPr>
          <p:spPr bwMode="auto">
            <a:xfrm>
              <a:off x="7940675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2" name="Rectangle 1421"/>
            <p:cNvSpPr>
              <a:spLocks noChangeArrowheads="1"/>
            </p:cNvSpPr>
            <p:nvPr/>
          </p:nvSpPr>
          <p:spPr bwMode="auto">
            <a:xfrm>
              <a:off x="8645525" y="60737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23" name="Rectangle 1424"/>
            <p:cNvSpPr>
              <a:spLocks noChangeArrowheads="1"/>
            </p:cNvSpPr>
            <p:nvPr/>
          </p:nvSpPr>
          <p:spPr bwMode="auto">
            <a:xfrm>
              <a:off x="2797175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4" name="Rectangle 1425"/>
            <p:cNvSpPr>
              <a:spLocks noChangeArrowheads="1"/>
            </p:cNvSpPr>
            <p:nvPr/>
          </p:nvSpPr>
          <p:spPr bwMode="auto">
            <a:xfrm>
              <a:off x="2813050" y="6073775"/>
              <a:ext cx="7905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5" name="Rectangle 1426"/>
            <p:cNvSpPr>
              <a:spLocks noChangeArrowheads="1"/>
            </p:cNvSpPr>
            <p:nvPr/>
          </p:nvSpPr>
          <p:spPr bwMode="auto">
            <a:xfrm>
              <a:off x="3603625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6" name="Rectangle 1427"/>
            <p:cNvSpPr>
              <a:spLocks noChangeArrowheads="1"/>
            </p:cNvSpPr>
            <p:nvPr/>
          </p:nvSpPr>
          <p:spPr bwMode="auto">
            <a:xfrm>
              <a:off x="3619500" y="6073775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7" name="Rectangle 1428"/>
            <p:cNvSpPr>
              <a:spLocks noChangeArrowheads="1"/>
            </p:cNvSpPr>
            <p:nvPr/>
          </p:nvSpPr>
          <p:spPr bwMode="auto">
            <a:xfrm>
              <a:off x="4308475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8" name="Rectangle 1429"/>
            <p:cNvSpPr>
              <a:spLocks noChangeArrowheads="1"/>
            </p:cNvSpPr>
            <p:nvPr/>
          </p:nvSpPr>
          <p:spPr bwMode="auto">
            <a:xfrm>
              <a:off x="4324350" y="6073775"/>
              <a:ext cx="681038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29" name="Rectangle 1430"/>
            <p:cNvSpPr>
              <a:spLocks noChangeArrowheads="1"/>
            </p:cNvSpPr>
            <p:nvPr/>
          </p:nvSpPr>
          <p:spPr bwMode="auto">
            <a:xfrm>
              <a:off x="5005388" y="6073775"/>
              <a:ext cx="14287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0" name="Rectangle 1431"/>
            <p:cNvSpPr>
              <a:spLocks noChangeArrowheads="1"/>
            </p:cNvSpPr>
            <p:nvPr/>
          </p:nvSpPr>
          <p:spPr bwMode="auto">
            <a:xfrm>
              <a:off x="5019675" y="6073775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1" name="Rectangle 1432"/>
            <p:cNvSpPr>
              <a:spLocks noChangeArrowheads="1"/>
            </p:cNvSpPr>
            <p:nvPr/>
          </p:nvSpPr>
          <p:spPr bwMode="auto">
            <a:xfrm>
              <a:off x="5708650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2" name="Rectangle 1433"/>
            <p:cNvSpPr>
              <a:spLocks noChangeArrowheads="1"/>
            </p:cNvSpPr>
            <p:nvPr/>
          </p:nvSpPr>
          <p:spPr bwMode="auto">
            <a:xfrm>
              <a:off x="5724525" y="6073775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3" name="Rectangle 1434"/>
            <p:cNvSpPr>
              <a:spLocks noChangeArrowheads="1"/>
            </p:cNvSpPr>
            <p:nvPr/>
          </p:nvSpPr>
          <p:spPr bwMode="auto">
            <a:xfrm>
              <a:off x="6413500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4" name="Rectangle 1435"/>
            <p:cNvSpPr>
              <a:spLocks noChangeArrowheads="1"/>
            </p:cNvSpPr>
            <p:nvPr/>
          </p:nvSpPr>
          <p:spPr bwMode="auto">
            <a:xfrm>
              <a:off x="6429375" y="6073775"/>
              <a:ext cx="681038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5" name="Rectangle 1436"/>
            <p:cNvSpPr>
              <a:spLocks noChangeArrowheads="1"/>
            </p:cNvSpPr>
            <p:nvPr/>
          </p:nvSpPr>
          <p:spPr bwMode="auto">
            <a:xfrm>
              <a:off x="7110413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6" name="Rectangle 1437"/>
            <p:cNvSpPr>
              <a:spLocks noChangeArrowheads="1"/>
            </p:cNvSpPr>
            <p:nvPr/>
          </p:nvSpPr>
          <p:spPr bwMode="auto">
            <a:xfrm>
              <a:off x="7126288" y="6073775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7" name="Rectangle 1438"/>
            <p:cNvSpPr>
              <a:spLocks noChangeArrowheads="1"/>
            </p:cNvSpPr>
            <p:nvPr/>
          </p:nvSpPr>
          <p:spPr bwMode="auto">
            <a:xfrm>
              <a:off x="7815263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8" name="Rectangle 1439"/>
            <p:cNvSpPr>
              <a:spLocks noChangeArrowheads="1"/>
            </p:cNvSpPr>
            <p:nvPr/>
          </p:nvSpPr>
          <p:spPr bwMode="auto">
            <a:xfrm>
              <a:off x="7831138" y="6073775"/>
              <a:ext cx="6889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39" name="Rectangle 1440"/>
            <p:cNvSpPr>
              <a:spLocks noChangeArrowheads="1"/>
            </p:cNvSpPr>
            <p:nvPr/>
          </p:nvSpPr>
          <p:spPr bwMode="auto">
            <a:xfrm>
              <a:off x="8520113" y="6073775"/>
              <a:ext cx="1587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0" name="Rectangle 1441"/>
            <p:cNvSpPr>
              <a:spLocks noChangeArrowheads="1"/>
            </p:cNvSpPr>
            <p:nvPr/>
          </p:nvSpPr>
          <p:spPr bwMode="auto">
            <a:xfrm>
              <a:off x="8535988" y="6073775"/>
              <a:ext cx="571500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1" name="Rectangle 1442"/>
            <p:cNvSpPr>
              <a:spLocks noChangeArrowheads="1"/>
            </p:cNvSpPr>
            <p:nvPr/>
          </p:nvSpPr>
          <p:spPr bwMode="auto">
            <a:xfrm>
              <a:off x="9107488" y="6073775"/>
              <a:ext cx="47625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2" name="Rectangle 1444"/>
            <p:cNvSpPr>
              <a:spLocks noChangeArrowheads="1"/>
            </p:cNvSpPr>
            <p:nvPr/>
          </p:nvSpPr>
          <p:spPr bwMode="auto">
            <a:xfrm>
              <a:off x="2797175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3" name="Rectangle 1445"/>
            <p:cNvSpPr>
              <a:spLocks noChangeArrowheads="1"/>
            </p:cNvSpPr>
            <p:nvPr/>
          </p:nvSpPr>
          <p:spPr bwMode="auto">
            <a:xfrm>
              <a:off x="3603625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4" name="Rectangle 1446"/>
            <p:cNvSpPr>
              <a:spLocks noChangeArrowheads="1"/>
            </p:cNvSpPr>
            <p:nvPr/>
          </p:nvSpPr>
          <p:spPr bwMode="auto">
            <a:xfrm>
              <a:off x="4308475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5" name="Rectangle 1447"/>
            <p:cNvSpPr>
              <a:spLocks noChangeArrowheads="1"/>
            </p:cNvSpPr>
            <p:nvPr/>
          </p:nvSpPr>
          <p:spPr bwMode="auto">
            <a:xfrm>
              <a:off x="5005388" y="6086475"/>
              <a:ext cx="14287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6" name="Rectangle 1448"/>
            <p:cNvSpPr>
              <a:spLocks noChangeArrowheads="1"/>
            </p:cNvSpPr>
            <p:nvPr/>
          </p:nvSpPr>
          <p:spPr bwMode="auto">
            <a:xfrm>
              <a:off x="5708650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7" name="Rectangle 1449"/>
            <p:cNvSpPr>
              <a:spLocks noChangeArrowheads="1"/>
            </p:cNvSpPr>
            <p:nvPr/>
          </p:nvSpPr>
          <p:spPr bwMode="auto">
            <a:xfrm>
              <a:off x="6413500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8" name="Rectangle 1450"/>
            <p:cNvSpPr>
              <a:spLocks noChangeArrowheads="1"/>
            </p:cNvSpPr>
            <p:nvPr/>
          </p:nvSpPr>
          <p:spPr bwMode="auto">
            <a:xfrm>
              <a:off x="7110413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49" name="Rectangle 1451"/>
            <p:cNvSpPr>
              <a:spLocks noChangeArrowheads="1"/>
            </p:cNvSpPr>
            <p:nvPr/>
          </p:nvSpPr>
          <p:spPr bwMode="auto">
            <a:xfrm>
              <a:off x="7815263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0" name="Rectangle 1452"/>
            <p:cNvSpPr>
              <a:spLocks noChangeArrowheads="1"/>
            </p:cNvSpPr>
            <p:nvPr/>
          </p:nvSpPr>
          <p:spPr bwMode="auto">
            <a:xfrm>
              <a:off x="8520113" y="6086475"/>
              <a:ext cx="1587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1" name="Rectangle 1453"/>
            <p:cNvSpPr>
              <a:spLocks noChangeArrowheads="1"/>
            </p:cNvSpPr>
            <p:nvPr/>
          </p:nvSpPr>
          <p:spPr bwMode="auto">
            <a:xfrm>
              <a:off x="9107488" y="6086475"/>
              <a:ext cx="47625" cy="26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2" name="Rectangle 1455"/>
            <p:cNvSpPr>
              <a:spLocks noChangeArrowheads="1"/>
            </p:cNvSpPr>
            <p:nvPr/>
          </p:nvSpPr>
          <p:spPr bwMode="auto">
            <a:xfrm>
              <a:off x="2687638" y="6367463"/>
              <a:ext cx="109537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3" name="Rectangle 1456"/>
            <p:cNvSpPr>
              <a:spLocks noChangeArrowheads="1"/>
            </p:cNvSpPr>
            <p:nvPr/>
          </p:nvSpPr>
          <p:spPr bwMode="auto">
            <a:xfrm>
              <a:off x="150813" y="6367463"/>
              <a:ext cx="2536825" cy="260350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54" name="Rectangle 1457"/>
            <p:cNvSpPr>
              <a:spLocks noChangeArrowheads="1"/>
            </p:cNvSpPr>
            <p:nvPr/>
          </p:nvSpPr>
          <p:spPr bwMode="auto">
            <a:xfrm>
              <a:off x="150813" y="6353175"/>
              <a:ext cx="228107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Programa mestre (PMP)</a:t>
              </a:r>
              <a:endParaRPr lang="en-US" altLang="pt-BR" sz="2000"/>
            </a:p>
          </p:txBody>
        </p:sp>
        <p:sp>
          <p:nvSpPr>
            <p:cNvPr id="355" name="Rectangle 1458"/>
            <p:cNvSpPr>
              <a:spLocks noChangeArrowheads="1"/>
            </p:cNvSpPr>
            <p:nvPr/>
          </p:nvSpPr>
          <p:spPr bwMode="auto">
            <a:xfrm>
              <a:off x="2468563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56" name="Rectangle 1459"/>
            <p:cNvSpPr>
              <a:spLocks noChangeArrowheads="1"/>
            </p:cNvSpPr>
            <p:nvPr/>
          </p:nvSpPr>
          <p:spPr bwMode="auto">
            <a:xfrm>
              <a:off x="2922588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57" name="Rectangle 1460"/>
            <p:cNvSpPr>
              <a:spLocks noChangeArrowheads="1"/>
            </p:cNvSpPr>
            <p:nvPr/>
          </p:nvSpPr>
          <p:spPr bwMode="auto">
            <a:xfrm>
              <a:off x="3729038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58" name="Rectangle 1461"/>
            <p:cNvSpPr>
              <a:spLocks noChangeArrowheads="1"/>
            </p:cNvSpPr>
            <p:nvPr/>
          </p:nvSpPr>
          <p:spPr bwMode="auto">
            <a:xfrm>
              <a:off x="4433888" y="6353175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400</a:t>
              </a:r>
              <a:endParaRPr lang="en-US" altLang="pt-BR" sz="2000"/>
            </a:p>
          </p:txBody>
        </p:sp>
        <p:sp>
          <p:nvSpPr>
            <p:cNvPr id="359" name="Rectangle 1462"/>
            <p:cNvSpPr>
              <a:spLocks noChangeArrowheads="1"/>
            </p:cNvSpPr>
            <p:nvPr/>
          </p:nvSpPr>
          <p:spPr bwMode="auto">
            <a:xfrm>
              <a:off x="4784725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0" name="Rectangle 1463"/>
            <p:cNvSpPr>
              <a:spLocks noChangeArrowheads="1"/>
            </p:cNvSpPr>
            <p:nvPr/>
          </p:nvSpPr>
          <p:spPr bwMode="auto">
            <a:xfrm>
              <a:off x="5130800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1" name="Rectangle 1464"/>
            <p:cNvSpPr>
              <a:spLocks noChangeArrowheads="1"/>
            </p:cNvSpPr>
            <p:nvPr/>
          </p:nvSpPr>
          <p:spPr bwMode="auto">
            <a:xfrm>
              <a:off x="5834063" y="6353175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400</a:t>
              </a:r>
              <a:endParaRPr lang="en-US" altLang="pt-BR" sz="2000"/>
            </a:p>
          </p:txBody>
        </p:sp>
        <p:sp>
          <p:nvSpPr>
            <p:cNvPr id="362" name="Rectangle 1466"/>
            <p:cNvSpPr>
              <a:spLocks noChangeArrowheads="1"/>
            </p:cNvSpPr>
            <p:nvPr/>
          </p:nvSpPr>
          <p:spPr bwMode="auto">
            <a:xfrm>
              <a:off x="6186488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3" name="Rectangle 1467"/>
            <p:cNvSpPr>
              <a:spLocks noChangeArrowheads="1"/>
            </p:cNvSpPr>
            <p:nvPr/>
          </p:nvSpPr>
          <p:spPr bwMode="auto">
            <a:xfrm>
              <a:off x="6538913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4" name="Rectangle 1468"/>
            <p:cNvSpPr>
              <a:spLocks noChangeArrowheads="1"/>
            </p:cNvSpPr>
            <p:nvPr/>
          </p:nvSpPr>
          <p:spPr bwMode="auto">
            <a:xfrm>
              <a:off x="7235825" y="6353175"/>
              <a:ext cx="35105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400</a:t>
              </a:r>
              <a:endParaRPr lang="en-US" altLang="pt-BR" sz="2000"/>
            </a:p>
          </p:txBody>
        </p:sp>
        <p:sp>
          <p:nvSpPr>
            <p:cNvPr id="365" name="Rectangle 1469"/>
            <p:cNvSpPr>
              <a:spLocks noChangeArrowheads="1"/>
            </p:cNvSpPr>
            <p:nvPr/>
          </p:nvSpPr>
          <p:spPr bwMode="auto">
            <a:xfrm>
              <a:off x="7588250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6" name="Rectangle 1470"/>
            <p:cNvSpPr>
              <a:spLocks noChangeArrowheads="1"/>
            </p:cNvSpPr>
            <p:nvPr/>
          </p:nvSpPr>
          <p:spPr bwMode="auto">
            <a:xfrm>
              <a:off x="7940675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7" name="Rectangle 1472"/>
            <p:cNvSpPr>
              <a:spLocks noChangeArrowheads="1"/>
            </p:cNvSpPr>
            <p:nvPr/>
          </p:nvSpPr>
          <p:spPr bwMode="auto">
            <a:xfrm>
              <a:off x="8997950" y="6353175"/>
              <a:ext cx="5770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pt-BR" sz="200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endParaRPr lang="en-US" altLang="pt-BR" sz="2000"/>
            </a:p>
          </p:txBody>
        </p:sp>
        <p:sp>
          <p:nvSpPr>
            <p:cNvPr id="368" name="Rectangle 1475"/>
            <p:cNvSpPr>
              <a:spLocks noChangeArrowheads="1"/>
            </p:cNvSpPr>
            <p:nvPr/>
          </p:nvSpPr>
          <p:spPr bwMode="auto">
            <a:xfrm>
              <a:off x="2797175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69" name="Rectangle 1476"/>
            <p:cNvSpPr>
              <a:spLocks noChangeArrowheads="1"/>
            </p:cNvSpPr>
            <p:nvPr/>
          </p:nvSpPr>
          <p:spPr bwMode="auto">
            <a:xfrm>
              <a:off x="2813050" y="6353175"/>
              <a:ext cx="7905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0" name="Rectangle 1477"/>
            <p:cNvSpPr>
              <a:spLocks noChangeArrowheads="1"/>
            </p:cNvSpPr>
            <p:nvPr/>
          </p:nvSpPr>
          <p:spPr bwMode="auto">
            <a:xfrm>
              <a:off x="3603625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1" name="Rectangle 1478"/>
            <p:cNvSpPr>
              <a:spLocks noChangeArrowheads="1"/>
            </p:cNvSpPr>
            <p:nvPr/>
          </p:nvSpPr>
          <p:spPr bwMode="auto">
            <a:xfrm>
              <a:off x="3619500" y="6353175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2" name="Rectangle 1479"/>
            <p:cNvSpPr>
              <a:spLocks noChangeArrowheads="1"/>
            </p:cNvSpPr>
            <p:nvPr/>
          </p:nvSpPr>
          <p:spPr bwMode="auto">
            <a:xfrm>
              <a:off x="4308475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3" name="Rectangle 1480"/>
            <p:cNvSpPr>
              <a:spLocks noChangeArrowheads="1"/>
            </p:cNvSpPr>
            <p:nvPr/>
          </p:nvSpPr>
          <p:spPr bwMode="auto">
            <a:xfrm>
              <a:off x="4324350" y="6353175"/>
              <a:ext cx="68103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4" name="Rectangle 1481"/>
            <p:cNvSpPr>
              <a:spLocks noChangeArrowheads="1"/>
            </p:cNvSpPr>
            <p:nvPr/>
          </p:nvSpPr>
          <p:spPr bwMode="auto">
            <a:xfrm>
              <a:off x="5005388" y="6353175"/>
              <a:ext cx="14287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5" name="Rectangle 1482"/>
            <p:cNvSpPr>
              <a:spLocks noChangeArrowheads="1"/>
            </p:cNvSpPr>
            <p:nvPr/>
          </p:nvSpPr>
          <p:spPr bwMode="auto">
            <a:xfrm>
              <a:off x="5019675" y="6353175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6" name="Rectangle 1483"/>
            <p:cNvSpPr>
              <a:spLocks noChangeArrowheads="1"/>
            </p:cNvSpPr>
            <p:nvPr/>
          </p:nvSpPr>
          <p:spPr bwMode="auto">
            <a:xfrm>
              <a:off x="5708650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7" name="Rectangle 1484"/>
            <p:cNvSpPr>
              <a:spLocks noChangeArrowheads="1"/>
            </p:cNvSpPr>
            <p:nvPr/>
          </p:nvSpPr>
          <p:spPr bwMode="auto">
            <a:xfrm>
              <a:off x="5724525" y="6353175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8" name="Rectangle 1485"/>
            <p:cNvSpPr>
              <a:spLocks noChangeArrowheads="1"/>
            </p:cNvSpPr>
            <p:nvPr/>
          </p:nvSpPr>
          <p:spPr bwMode="auto">
            <a:xfrm>
              <a:off x="6413500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79" name="Rectangle 1486"/>
            <p:cNvSpPr>
              <a:spLocks noChangeArrowheads="1"/>
            </p:cNvSpPr>
            <p:nvPr/>
          </p:nvSpPr>
          <p:spPr bwMode="auto">
            <a:xfrm>
              <a:off x="6429375" y="6353175"/>
              <a:ext cx="681038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0" name="Rectangle 1487"/>
            <p:cNvSpPr>
              <a:spLocks noChangeArrowheads="1"/>
            </p:cNvSpPr>
            <p:nvPr/>
          </p:nvSpPr>
          <p:spPr bwMode="auto">
            <a:xfrm>
              <a:off x="7110413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1" name="Rectangle 1488"/>
            <p:cNvSpPr>
              <a:spLocks noChangeArrowheads="1"/>
            </p:cNvSpPr>
            <p:nvPr/>
          </p:nvSpPr>
          <p:spPr bwMode="auto">
            <a:xfrm>
              <a:off x="7126288" y="6353175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2" name="Rectangle 1489"/>
            <p:cNvSpPr>
              <a:spLocks noChangeArrowheads="1"/>
            </p:cNvSpPr>
            <p:nvPr/>
          </p:nvSpPr>
          <p:spPr bwMode="auto">
            <a:xfrm>
              <a:off x="7815263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3" name="Rectangle 1490"/>
            <p:cNvSpPr>
              <a:spLocks noChangeArrowheads="1"/>
            </p:cNvSpPr>
            <p:nvPr/>
          </p:nvSpPr>
          <p:spPr bwMode="auto">
            <a:xfrm>
              <a:off x="7831138" y="6353175"/>
              <a:ext cx="6889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4" name="Rectangle 1491"/>
            <p:cNvSpPr>
              <a:spLocks noChangeArrowheads="1"/>
            </p:cNvSpPr>
            <p:nvPr/>
          </p:nvSpPr>
          <p:spPr bwMode="auto">
            <a:xfrm>
              <a:off x="8520113" y="6353175"/>
              <a:ext cx="1587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5" name="Rectangle 1492"/>
            <p:cNvSpPr>
              <a:spLocks noChangeArrowheads="1"/>
            </p:cNvSpPr>
            <p:nvPr/>
          </p:nvSpPr>
          <p:spPr bwMode="auto">
            <a:xfrm>
              <a:off x="8535988" y="6353175"/>
              <a:ext cx="571500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6" name="Rectangle 1493"/>
            <p:cNvSpPr>
              <a:spLocks noChangeArrowheads="1"/>
            </p:cNvSpPr>
            <p:nvPr/>
          </p:nvSpPr>
          <p:spPr bwMode="auto">
            <a:xfrm>
              <a:off x="9107488" y="6353175"/>
              <a:ext cx="47625" cy="14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7" name="Rectangle 1498"/>
            <p:cNvSpPr>
              <a:spLocks noChangeArrowheads="1"/>
            </p:cNvSpPr>
            <p:nvPr/>
          </p:nvSpPr>
          <p:spPr bwMode="auto">
            <a:xfrm>
              <a:off x="2797175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8" name="Rectangle 1499"/>
            <p:cNvSpPr>
              <a:spLocks noChangeArrowheads="1"/>
            </p:cNvSpPr>
            <p:nvPr/>
          </p:nvSpPr>
          <p:spPr bwMode="auto">
            <a:xfrm>
              <a:off x="2797175" y="6627813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89" name="Rectangle 1500"/>
            <p:cNvSpPr>
              <a:spLocks noChangeArrowheads="1"/>
            </p:cNvSpPr>
            <p:nvPr/>
          </p:nvSpPr>
          <p:spPr bwMode="auto">
            <a:xfrm>
              <a:off x="2843213" y="6627813"/>
              <a:ext cx="760412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0" name="Rectangle 1501"/>
            <p:cNvSpPr>
              <a:spLocks noChangeArrowheads="1"/>
            </p:cNvSpPr>
            <p:nvPr/>
          </p:nvSpPr>
          <p:spPr bwMode="auto">
            <a:xfrm>
              <a:off x="3603625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1" name="Rectangle 1502"/>
            <p:cNvSpPr>
              <a:spLocks noChangeArrowheads="1"/>
            </p:cNvSpPr>
            <p:nvPr/>
          </p:nvSpPr>
          <p:spPr bwMode="auto">
            <a:xfrm>
              <a:off x="3603625" y="6627813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2" name="Rectangle 1503"/>
            <p:cNvSpPr>
              <a:spLocks noChangeArrowheads="1"/>
            </p:cNvSpPr>
            <p:nvPr/>
          </p:nvSpPr>
          <p:spPr bwMode="auto">
            <a:xfrm>
              <a:off x="3649663" y="6627813"/>
              <a:ext cx="658812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3" name="Rectangle 1504"/>
            <p:cNvSpPr>
              <a:spLocks noChangeArrowheads="1"/>
            </p:cNvSpPr>
            <p:nvPr/>
          </p:nvSpPr>
          <p:spPr bwMode="auto">
            <a:xfrm>
              <a:off x="4308475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4" name="Rectangle 1505"/>
            <p:cNvSpPr>
              <a:spLocks noChangeArrowheads="1"/>
            </p:cNvSpPr>
            <p:nvPr/>
          </p:nvSpPr>
          <p:spPr bwMode="auto">
            <a:xfrm>
              <a:off x="4308475" y="6627813"/>
              <a:ext cx="4603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5" name="Rectangle 1506"/>
            <p:cNvSpPr>
              <a:spLocks noChangeArrowheads="1"/>
            </p:cNvSpPr>
            <p:nvPr/>
          </p:nvSpPr>
          <p:spPr bwMode="auto">
            <a:xfrm>
              <a:off x="4354513" y="6627813"/>
              <a:ext cx="65087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6" name="Rectangle 1507"/>
            <p:cNvSpPr>
              <a:spLocks noChangeArrowheads="1"/>
            </p:cNvSpPr>
            <p:nvPr/>
          </p:nvSpPr>
          <p:spPr bwMode="auto">
            <a:xfrm>
              <a:off x="5005388" y="6367463"/>
              <a:ext cx="14287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7" name="Rectangle 1508"/>
            <p:cNvSpPr>
              <a:spLocks noChangeArrowheads="1"/>
            </p:cNvSpPr>
            <p:nvPr/>
          </p:nvSpPr>
          <p:spPr bwMode="auto">
            <a:xfrm>
              <a:off x="5005388" y="6627813"/>
              <a:ext cx="46037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8" name="Rectangle 1509"/>
            <p:cNvSpPr>
              <a:spLocks noChangeArrowheads="1"/>
            </p:cNvSpPr>
            <p:nvPr/>
          </p:nvSpPr>
          <p:spPr bwMode="auto">
            <a:xfrm>
              <a:off x="5051425" y="6627813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399" name="Rectangle 1510"/>
            <p:cNvSpPr>
              <a:spLocks noChangeArrowheads="1"/>
            </p:cNvSpPr>
            <p:nvPr/>
          </p:nvSpPr>
          <p:spPr bwMode="auto">
            <a:xfrm>
              <a:off x="5708650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0" name="Rectangle 1511"/>
            <p:cNvSpPr>
              <a:spLocks noChangeArrowheads="1"/>
            </p:cNvSpPr>
            <p:nvPr/>
          </p:nvSpPr>
          <p:spPr bwMode="auto">
            <a:xfrm>
              <a:off x="5708650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1" name="Rectangle 1512"/>
            <p:cNvSpPr>
              <a:spLocks noChangeArrowheads="1"/>
            </p:cNvSpPr>
            <p:nvPr/>
          </p:nvSpPr>
          <p:spPr bwMode="auto">
            <a:xfrm>
              <a:off x="5756275" y="6627813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2" name="Rectangle 1513"/>
            <p:cNvSpPr>
              <a:spLocks noChangeArrowheads="1"/>
            </p:cNvSpPr>
            <p:nvPr/>
          </p:nvSpPr>
          <p:spPr bwMode="auto">
            <a:xfrm>
              <a:off x="6413500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3" name="Rectangle 1514"/>
            <p:cNvSpPr>
              <a:spLocks noChangeArrowheads="1"/>
            </p:cNvSpPr>
            <p:nvPr/>
          </p:nvSpPr>
          <p:spPr bwMode="auto">
            <a:xfrm>
              <a:off x="6413500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4" name="Rectangle 1515"/>
            <p:cNvSpPr>
              <a:spLocks noChangeArrowheads="1"/>
            </p:cNvSpPr>
            <p:nvPr/>
          </p:nvSpPr>
          <p:spPr bwMode="auto">
            <a:xfrm>
              <a:off x="6461125" y="6627813"/>
              <a:ext cx="649288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5" name="Rectangle 1516"/>
            <p:cNvSpPr>
              <a:spLocks noChangeArrowheads="1"/>
            </p:cNvSpPr>
            <p:nvPr/>
          </p:nvSpPr>
          <p:spPr bwMode="auto">
            <a:xfrm>
              <a:off x="7110413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6" name="Rectangle 1517"/>
            <p:cNvSpPr>
              <a:spLocks noChangeArrowheads="1"/>
            </p:cNvSpPr>
            <p:nvPr/>
          </p:nvSpPr>
          <p:spPr bwMode="auto">
            <a:xfrm>
              <a:off x="7110413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7" name="Rectangle 1518"/>
            <p:cNvSpPr>
              <a:spLocks noChangeArrowheads="1"/>
            </p:cNvSpPr>
            <p:nvPr/>
          </p:nvSpPr>
          <p:spPr bwMode="auto">
            <a:xfrm>
              <a:off x="7158038" y="6627813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8" name="Rectangle 1519"/>
            <p:cNvSpPr>
              <a:spLocks noChangeArrowheads="1"/>
            </p:cNvSpPr>
            <p:nvPr/>
          </p:nvSpPr>
          <p:spPr bwMode="auto">
            <a:xfrm>
              <a:off x="7815263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09" name="Rectangle 1520"/>
            <p:cNvSpPr>
              <a:spLocks noChangeArrowheads="1"/>
            </p:cNvSpPr>
            <p:nvPr/>
          </p:nvSpPr>
          <p:spPr bwMode="auto">
            <a:xfrm>
              <a:off x="7815263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0" name="Rectangle 1521"/>
            <p:cNvSpPr>
              <a:spLocks noChangeArrowheads="1"/>
            </p:cNvSpPr>
            <p:nvPr/>
          </p:nvSpPr>
          <p:spPr bwMode="auto">
            <a:xfrm>
              <a:off x="7862888" y="6627813"/>
              <a:ext cx="6572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1" name="Rectangle 1522"/>
            <p:cNvSpPr>
              <a:spLocks noChangeArrowheads="1"/>
            </p:cNvSpPr>
            <p:nvPr/>
          </p:nvSpPr>
          <p:spPr bwMode="auto">
            <a:xfrm>
              <a:off x="8520113" y="6367463"/>
              <a:ext cx="1587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2" name="Rectangle 1523"/>
            <p:cNvSpPr>
              <a:spLocks noChangeArrowheads="1"/>
            </p:cNvSpPr>
            <p:nvPr/>
          </p:nvSpPr>
          <p:spPr bwMode="auto">
            <a:xfrm>
              <a:off x="8520113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3" name="Rectangle 1524"/>
            <p:cNvSpPr>
              <a:spLocks noChangeArrowheads="1"/>
            </p:cNvSpPr>
            <p:nvPr/>
          </p:nvSpPr>
          <p:spPr bwMode="auto">
            <a:xfrm>
              <a:off x="8567738" y="6627813"/>
              <a:ext cx="539750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4" name="Rectangle 1525"/>
            <p:cNvSpPr>
              <a:spLocks noChangeArrowheads="1"/>
            </p:cNvSpPr>
            <p:nvPr/>
          </p:nvSpPr>
          <p:spPr bwMode="auto">
            <a:xfrm>
              <a:off x="9107488" y="6367463"/>
              <a:ext cx="47625" cy="2603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5" name="Rectangle 1526"/>
            <p:cNvSpPr>
              <a:spLocks noChangeArrowheads="1"/>
            </p:cNvSpPr>
            <p:nvPr/>
          </p:nvSpPr>
          <p:spPr bwMode="auto">
            <a:xfrm>
              <a:off x="9107488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  <p:sp>
          <p:nvSpPr>
            <p:cNvPr id="416" name="Rectangle 1527"/>
            <p:cNvSpPr>
              <a:spLocks noChangeArrowheads="1"/>
            </p:cNvSpPr>
            <p:nvPr/>
          </p:nvSpPr>
          <p:spPr bwMode="auto">
            <a:xfrm>
              <a:off x="9107488" y="6627813"/>
              <a:ext cx="47625" cy="412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 sz="2000"/>
            </a:p>
          </p:txBody>
        </p:sp>
      </p:grpSp>
      <p:pic>
        <p:nvPicPr>
          <p:cNvPr id="417" name="Imagem 4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9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0" y="6432549"/>
            <a:ext cx="12192000" cy="2825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6212" y="163510"/>
            <a:ext cx="4459288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Cálculo</a:t>
            </a:r>
            <a:endParaRPr lang="pt-BR" sz="3600" b="1" i="1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32580" y="1271553"/>
            <a:ext cx="11568908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10000"/>
              </a:spcBef>
            </a:pP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1:</a:t>
            </a:r>
          </a:p>
          <a:p>
            <a:pPr eaLnBrk="1" hangingPunct="1">
              <a:lnSpc>
                <a:spcPct val="150000"/>
              </a:lnSpc>
              <a:spcBef>
                <a:spcPct val="1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unidades em mãos no início do período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(previsão de demanda)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resultam</a:t>
            </a:r>
            <a:r>
              <a:rPr lang="pt-BR" alt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num balanço positivo de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1000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10000"/>
              </a:spcBef>
            </a:pP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2:</a:t>
            </a:r>
          </a:p>
          <a:p>
            <a:pPr eaLnBrk="1" hangingPunct="1">
              <a:lnSpc>
                <a:spcPct val="150000"/>
              </a:lnSpc>
              <a:spcBef>
                <a:spcPct val="1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unidades disponível ao final do período anterior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um suprimento de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(previsão de demanda para o período 2) </a:t>
            </a:r>
            <a:r>
              <a:rPr lang="pt-BR" altLang="pt-BR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resultam</a:t>
            </a:r>
            <a:r>
              <a:rPr lang="pt-BR" alt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num balanço positivo de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ud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1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6212" y="163510"/>
            <a:ext cx="4459288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Cálculo</a:t>
            </a:r>
            <a:endParaRPr lang="pt-BR" sz="3600" b="1" i="1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grpSp>
        <p:nvGrpSpPr>
          <p:cNvPr id="11" name="Agrupar 10"/>
          <p:cNvGrpSpPr/>
          <p:nvPr/>
        </p:nvGrpSpPr>
        <p:grpSpPr>
          <a:xfrm>
            <a:off x="777873" y="2428478"/>
            <a:ext cx="11023601" cy="2596355"/>
            <a:chOff x="-36513" y="4724400"/>
            <a:chExt cx="9180513" cy="1844675"/>
          </a:xfrm>
        </p:grpSpPr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-36513" y="5013325"/>
              <a:ext cx="4459288" cy="114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pt-BR" altLang="pt-BR" sz="3500" b="1" dirty="0">
                  <a:latin typeface="Times New Roman" panose="02020603050405020304" pitchFamily="18" charset="0"/>
                </a:rPr>
                <a:t>Próximo Passo</a:t>
              </a: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3203575" y="5065713"/>
              <a:ext cx="5940425" cy="114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pt-BR" altLang="pt-BR" sz="2400" dirty="0">
                  <a:latin typeface="Arial" panose="020B0604020202020204" pitchFamily="34" charset="0"/>
                  <a:cs typeface="Arial" panose="020B0604020202020204" pitchFamily="34" charset="0"/>
                </a:rPr>
                <a:t>Comunicar este plano de montagem final aos demais níveis da estrutura do produto para garantir que materiais e capacidades de produção estarão disponíveis quando necessários.</a:t>
              </a:r>
            </a:p>
          </p:txBody>
        </p:sp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2989263" y="4724400"/>
              <a:ext cx="358775" cy="1844675"/>
            </a:xfrm>
            <a:prstGeom prst="leftBrace">
              <a:avLst>
                <a:gd name="adj1" fmla="val 4284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1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defRPr/>
            </a:pPr>
            <a:r>
              <a:rPr lang="pt-BR" sz="36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Estratégia da Organização</a:t>
            </a: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9" name="Agrupar 8"/>
          <p:cNvGrpSpPr/>
          <p:nvPr/>
        </p:nvGrpSpPr>
        <p:grpSpPr>
          <a:xfrm>
            <a:off x="396152" y="1132625"/>
            <a:ext cx="11383820" cy="4736814"/>
            <a:chOff x="-270669" y="1064100"/>
            <a:chExt cx="10435167" cy="4736814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7321286" y="1064100"/>
              <a:ext cx="284321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240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Centralização </a:t>
              </a:r>
            </a:p>
            <a:p>
              <a:pPr algn="ctr">
                <a:defRPr/>
              </a:pPr>
              <a:r>
                <a:rPr lang="pt-BR" sz="240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das decisões:</a:t>
              </a:r>
            </a:p>
            <a:p>
              <a:pPr algn="ctr">
                <a:defRPr/>
              </a:pPr>
              <a:r>
                <a:rPr lang="pt-BR" sz="2400" i="1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Busca por otimização</a:t>
              </a:r>
              <a:endParaRPr lang="en-US" sz="2400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5"/>
            <p:cNvSpPr txBox="1">
              <a:spLocks noChangeAspect="1" noChangeArrowheads="1"/>
            </p:cNvSpPr>
            <p:nvPr/>
          </p:nvSpPr>
          <p:spPr bwMode="auto">
            <a:xfrm>
              <a:off x="3043238" y="1484313"/>
              <a:ext cx="3328987" cy="4809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115000"/>
                </a:lnSpc>
                <a:spcBef>
                  <a:spcPct val="20000"/>
                </a:spcBef>
              </a:pPr>
              <a:r>
                <a:rPr lang="pt-BR" altLang="pt-BR" sz="2400" dirty="0">
                  <a:latin typeface="Arial" panose="020B0604020202020204" pitchFamily="34" charset="0"/>
                  <a:cs typeface="Arial" panose="020B0604020202020204" pitchFamily="34" charset="0"/>
                </a:rPr>
                <a:t>Estratégia Corporativa</a:t>
              </a:r>
              <a:endParaRPr lang="en-US" altLang="pt-B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6"/>
            <p:cNvSpPr txBox="1">
              <a:spLocks noChangeAspect="1" noChangeArrowheads="1"/>
            </p:cNvSpPr>
            <p:nvPr/>
          </p:nvSpPr>
          <p:spPr bwMode="auto">
            <a:xfrm>
              <a:off x="179388" y="3573463"/>
              <a:ext cx="3240087" cy="4809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115000"/>
                </a:lnSpc>
                <a:spcBef>
                  <a:spcPct val="20000"/>
                </a:spcBef>
              </a:pPr>
              <a:r>
                <a:rPr lang="pt-BR" altLang="pt-BR" sz="2400" dirty="0">
                  <a:latin typeface="Arial" panose="020B0604020202020204" pitchFamily="34" charset="0"/>
                  <a:cs typeface="Arial" panose="020B0604020202020204" pitchFamily="34" charset="0"/>
                </a:rPr>
                <a:t>Estratégia de Negócio</a:t>
              </a:r>
              <a:endParaRPr lang="en-US" altLang="pt-B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7"/>
            <p:cNvSpPr txBox="1">
              <a:spLocks noChangeAspect="1" noChangeArrowheads="1"/>
            </p:cNvSpPr>
            <p:nvPr/>
          </p:nvSpPr>
          <p:spPr bwMode="auto">
            <a:xfrm>
              <a:off x="5915025" y="3573463"/>
              <a:ext cx="3049588" cy="4809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115000"/>
                </a:lnSpc>
                <a:spcBef>
                  <a:spcPct val="20000"/>
                </a:spcBef>
              </a:pPr>
              <a:r>
                <a:rPr lang="pt-BR" altLang="pt-B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Estratégia Funcional</a:t>
              </a:r>
              <a:endParaRPr lang="en-US" altLang="pt-B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-270669" y="4389834"/>
              <a:ext cx="41402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2400" u="sng" dirty="0">
                  <a:latin typeface="Arial" panose="020B0604020202020204" pitchFamily="34" charset="0"/>
                  <a:cs typeface="Arial" panose="020B0604020202020204" pitchFamily="34" charset="0"/>
                </a:rPr>
                <a:t>Subdivisão do nível corporativo:</a:t>
              </a:r>
            </a:p>
            <a:p>
              <a:pPr algn="ctr">
                <a:defRPr/>
              </a:pPr>
              <a:r>
                <a:rPr lang="pt-BR" sz="2400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Operação com unidades de negócio independentes</a:t>
              </a:r>
              <a:endParaRPr lang="en-US" sz="2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5288954" y="4231254"/>
              <a:ext cx="4643437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pt-BR" sz="2400" u="sng" dirty="0">
                  <a:latin typeface="Arial" panose="020B0604020202020204" pitchFamily="34" charset="0"/>
                  <a:cs typeface="Arial" panose="020B0604020202020204" pitchFamily="34" charset="0"/>
                </a:rPr>
                <a:t>Consolida os requisitos funcionais demandados pela Est. Corporativa</a:t>
              </a:r>
              <a:r>
                <a:rPr lang="pt-BR" sz="2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ctr">
                <a:defRPr/>
              </a:pPr>
              <a:r>
                <a:rPr lang="pt-BR" sz="2400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Ferramentas para aumentar a competitividade  da organização</a:t>
              </a:r>
              <a:endParaRPr lang="en-US" sz="24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AutoShape 17"/>
            <p:cNvCxnSpPr>
              <a:cxnSpLocks noChangeShapeType="1"/>
              <a:stCxn id="11" idx="2"/>
              <a:endCxn id="12" idx="0"/>
            </p:cNvCxnSpPr>
            <p:nvPr/>
          </p:nvCxnSpPr>
          <p:spPr bwMode="auto">
            <a:xfrm rot="5400000">
              <a:off x="2449458" y="1315188"/>
              <a:ext cx="1608249" cy="290830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7" name="AutoShape 18"/>
          <p:cNvCxnSpPr>
            <a:cxnSpLocks noChangeShapeType="1"/>
          </p:cNvCxnSpPr>
          <p:nvPr/>
        </p:nvCxnSpPr>
        <p:spPr bwMode="auto">
          <a:xfrm rot="16200000" flipH="1">
            <a:off x="6409748" y="1471537"/>
            <a:ext cx="1566863" cy="2732088"/>
          </a:xfrm>
          <a:prstGeom prst="bent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" name="Imagem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4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02307" y="203199"/>
            <a:ext cx="94660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pt-BR" sz="3600" b="1" i="1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Sub-horizontes</a:t>
            </a:r>
            <a:r>
              <a:rPr lang="pt-BR" sz="36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 e inércias decisórias</a:t>
            </a: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724818"/>
            <a:ext cx="8893175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-458787" y="203199"/>
            <a:ext cx="7772400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b="1" i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Planejamento Agregado</a:t>
            </a:r>
            <a:endParaRPr lang="en-US" sz="36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15875" y="1247313"/>
            <a:ext cx="9036051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2800" indent="-363538" algn="l">
              <a:lnSpc>
                <a:spcPct val="115000"/>
              </a:lnSpc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Primários</a:t>
            </a:r>
          </a:p>
          <a:p>
            <a:pPr marL="1506538" lvl="1" indent="-514350" algn="l">
              <a:lnSpc>
                <a:spcPct val="115000"/>
              </a:lnSpc>
              <a:buFont typeface="+mj-lt"/>
              <a:buAutoNum type="romanUcPeriod"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Nivelar a oferta e demanda 		     </a:t>
            </a:r>
          </a:p>
          <a:p>
            <a:pPr marL="1506538" lvl="1" indent="-514350" algn="l">
              <a:lnSpc>
                <a:spcPct val="115000"/>
              </a:lnSpc>
              <a:buFont typeface="+mj-lt"/>
              <a:buAutoNum type="romanUcPeriod"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Minimizar custos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4071143" y="2809875"/>
            <a:ext cx="8120857" cy="3919538"/>
            <a:chOff x="179" y="1344"/>
            <a:chExt cx="4573" cy="2651"/>
          </a:xfrm>
        </p:grpSpPr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528" y="1344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528" y="3600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 rot="-5400000">
              <a:off x="-129" y="2321"/>
              <a:ext cx="9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400">
                  <a:latin typeface="Times New Roman" panose="02020603050405020304" pitchFamily="18" charset="0"/>
                </a:rPr>
                <a:t>Unidades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359" y="3686"/>
              <a:ext cx="659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400">
                  <a:latin typeface="Times New Roman" panose="02020603050405020304" pitchFamily="18" charset="0"/>
                </a:rPr>
                <a:t>Tempo</a:t>
              </a:r>
            </a:p>
          </p:txBody>
        </p:sp>
        <p:sp>
          <p:nvSpPr>
            <p:cNvPr id="17" name="Arc 14"/>
            <p:cNvSpPr>
              <a:spLocks/>
            </p:cNvSpPr>
            <p:nvPr/>
          </p:nvSpPr>
          <p:spPr bwMode="auto">
            <a:xfrm>
              <a:off x="2384" y="2064"/>
              <a:ext cx="1653" cy="1344"/>
            </a:xfrm>
            <a:custGeom>
              <a:avLst/>
              <a:gdLst>
                <a:gd name="T0" fmla="*/ 1653 w 39156"/>
                <a:gd name="T1" fmla="*/ 555 h 21600"/>
                <a:gd name="T2" fmla="*/ 0 w 39156"/>
                <a:gd name="T3" fmla="*/ 581 h 21600"/>
                <a:gd name="T4" fmla="*/ 822 w 39156"/>
                <a:gd name="T5" fmla="*/ 0 h 21600"/>
                <a:gd name="T6" fmla="*/ 0 60000 65536"/>
                <a:gd name="T7" fmla="*/ 0 60000 65536"/>
                <a:gd name="T8" fmla="*/ 0 60000 65536"/>
                <a:gd name="T9" fmla="*/ 0 w 39156"/>
                <a:gd name="T10" fmla="*/ 0 h 21600"/>
                <a:gd name="T11" fmla="*/ 39156 w 3915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156" h="21600" fill="none" extrusionOk="0">
                  <a:moveTo>
                    <a:pt x="39155" y="8911"/>
                  </a:moveTo>
                  <a:cubicBezTo>
                    <a:pt x="35656" y="16637"/>
                    <a:pt x="27960" y="21599"/>
                    <a:pt x="19480" y="21600"/>
                  </a:cubicBezTo>
                  <a:cubicBezTo>
                    <a:pt x="11166" y="21600"/>
                    <a:pt x="3591" y="16829"/>
                    <a:pt x="-1" y="9332"/>
                  </a:cubicBezTo>
                </a:path>
                <a:path w="39156" h="21600" stroke="0" extrusionOk="0">
                  <a:moveTo>
                    <a:pt x="39155" y="8911"/>
                  </a:moveTo>
                  <a:cubicBezTo>
                    <a:pt x="35656" y="16637"/>
                    <a:pt x="27960" y="21599"/>
                    <a:pt x="19480" y="21600"/>
                  </a:cubicBezTo>
                  <a:cubicBezTo>
                    <a:pt x="11166" y="21600"/>
                    <a:pt x="3591" y="16829"/>
                    <a:pt x="-1" y="9332"/>
                  </a:cubicBezTo>
                  <a:lnTo>
                    <a:pt x="1948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256" y="2208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" name="Arc 16"/>
            <p:cNvSpPr>
              <a:spLocks/>
            </p:cNvSpPr>
            <p:nvPr/>
          </p:nvSpPr>
          <p:spPr bwMode="auto">
            <a:xfrm>
              <a:off x="609" y="1488"/>
              <a:ext cx="1653" cy="1344"/>
            </a:xfrm>
            <a:custGeom>
              <a:avLst/>
              <a:gdLst>
                <a:gd name="T0" fmla="*/ 0 w 39143"/>
                <a:gd name="T1" fmla="*/ 789 h 21600"/>
                <a:gd name="T2" fmla="*/ 1653 w 39143"/>
                <a:gd name="T3" fmla="*/ 762 h 21600"/>
                <a:gd name="T4" fmla="*/ 831 w 39143"/>
                <a:gd name="T5" fmla="*/ 1344 h 21600"/>
                <a:gd name="T6" fmla="*/ 0 60000 65536"/>
                <a:gd name="T7" fmla="*/ 0 60000 65536"/>
                <a:gd name="T8" fmla="*/ 0 60000 65536"/>
                <a:gd name="T9" fmla="*/ 0 w 39143"/>
                <a:gd name="T10" fmla="*/ 0 h 21600"/>
                <a:gd name="T11" fmla="*/ 39143 w 3914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143" h="21600" fill="none" extrusionOk="0">
                  <a:moveTo>
                    <a:pt x="0" y="12684"/>
                  </a:moveTo>
                  <a:cubicBezTo>
                    <a:pt x="3500" y="4960"/>
                    <a:pt x="11194" y="-1"/>
                    <a:pt x="19674" y="0"/>
                  </a:cubicBezTo>
                  <a:cubicBezTo>
                    <a:pt x="27978" y="0"/>
                    <a:pt x="35547" y="4760"/>
                    <a:pt x="39143" y="12245"/>
                  </a:cubicBezTo>
                </a:path>
                <a:path w="39143" h="21600" stroke="0" extrusionOk="0">
                  <a:moveTo>
                    <a:pt x="0" y="12684"/>
                  </a:moveTo>
                  <a:cubicBezTo>
                    <a:pt x="3500" y="4960"/>
                    <a:pt x="11194" y="-1"/>
                    <a:pt x="19674" y="0"/>
                  </a:cubicBezTo>
                  <a:cubicBezTo>
                    <a:pt x="27978" y="0"/>
                    <a:pt x="35547" y="4760"/>
                    <a:pt x="39143" y="12245"/>
                  </a:cubicBezTo>
                  <a:lnTo>
                    <a:pt x="19674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H="1">
              <a:off x="4032" y="2160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528" y="2208"/>
              <a:ext cx="9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" name="Arc 19"/>
            <p:cNvSpPr>
              <a:spLocks/>
            </p:cNvSpPr>
            <p:nvPr/>
          </p:nvSpPr>
          <p:spPr bwMode="auto">
            <a:xfrm>
              <a:off x="2304" y="1824"/>
              <a:ext cx="747" cy="384"/>
            </a:xfrm>
            <a:custGeom>
              <a:avLst/>
              <a:gdLst>
                <a:gd name="T0" fmla="*/ 747 w 20997"/>
                <a:gd name="T1" fmla="*/ 90 h 21600"/>
                <a:gd name="T2" fmla="*/ 0 w 20997"/>
                <a:gd name="T3" fmla="*/ 384 h 21600"/>
                <a:gd name="T4" fmla="*/ 0 w 20997"/>
                <a:gd name="T5" fmla="*/ 0 h 21600"/>
                <a:gd name="T6" fmla="*/ 0 60000 65536"/>
                <a:gd name="T7" fmla="*/ 0 60000 65536"/>
                <a:gd name="T8" fmla="*/ 0 60000 65536"/>
                <a:gd name="T9" fmla="*/ 0 w 20997"/>
                <a:gd name="T10" fmla="*/ 0 h 21600"/>
                <a:gd name="T11" fmla="*/ 20997 w 2099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97" h="21600" fill="none" extrusionOk="0">
                  <a:moveTo>
                    <a:pt x="20997" y="5066"/>
                  </a:moveTo>
                  <a:cubicBezTo>
                    <a:pt x="18657" y="14765"/>
                    <a:pt x="9977" y="21599"/>
                    <a:pt x="0" y="21600"/>
                  </a:cubicBezTo>
                </a:path>
                <a:path w="20997" h="21600" stroke="0" extrusionOk="0">
                  <a:moveTo>
                    <a:pt x="20997" y="5066"/>
                  </a:moveTo>
                  <a:cubicBezTo>
                    <a:pt x="18657" y="14765"/>
                    <a:pt x="9977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3" name="Arc 20"/>
            <p:cNvSpPr>
              <a:spLocks/>
            </p:cNvSpPr>
            <p:nvPr/>
          </p:nvSpPr>
          <p:spPr bwMode="auto">
            <a:xfrm>
              <a:off x="1249" y="2641"/>
              <a:ext cx="1034" cy="432"/>
            </a:xfrm>
            <a:custGeom>
              <a:avLst/>
              <a:gdLst>
                <a:gd name="T0" fmla="*/ 0 w 20991"/>
                <a:gd name="T1" fmla="*/ 330 h 21600"/>
                <a:gd name="T2" fmla="*/ 1033 w 20991"/>
                <a:gd name="T3" fmla="*/ 0 h 21600"/>
                <a:gd name="T4" fmla="*/ 1034 w 20991"/>
                <a:gd name="T5" fmla="*/ 432 h 21600"/>
                <a:gd name="T6" fmla="*/ 0 60000 65536"/>
                <a:gd name="T7" fmla="*/ 0 60000 65536"/>
                <a:gd name="T8" fmla="*/ 0 60000 65536"/>
                <a:gd name="T9" fmla="*/ 0 w 20991"/>
                <a:gd name="T10" fmla="*/ 0 h 21600"/>
                <a:gd name="T11" fmla="*/ 20991 w 2099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991" h="21600" fill="none" extrusionOk="0">
                  <a:moveTo>
                    <a:pt x="0" y="16505"/>
                  </a:moveTo>
                  <a:cubicBezTo>
                    <a:pt x="2349" y="6826"/>
                    <a:pt x="11011" y="9"/>
                    <a:pt x="20971" y="0"/>
                  </a:cubicBezTo>
                </a:path>
                <a:path w="20991" h="21600" stroke="0" extrusionOk="0">
                  <a:moveTo>
                    <a:pt x="0" y="16505"/>
                  </a:moveTo>
                  <a:cubicBezTo>
                    <a:pt x="2349" y="6826"/>
                    <a:pt x="11011" y="9"/>
                    <a:pt x="20971" y="0"/>
                  </a:cubicBezTo>
                  <a:lnTo>
                    <a:pt x="20991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4" name="Arc 21"/>
            <p:cNvSpPr>
              <a:spLocks/>
            </p:cNvSpPr>
            <p:nvPr/>
          </p:nvSpPr>
          <p:spPr bwMode="auto">
            <a:xfrm>
              <a:off x="571" y="1536"/>
              <a:ext cx="1701" cy="1344"/>
            </a:xfrm>
            <a:custGeom>
              <a:avLst/>
              <a:gdLst>
                <a:gd name="T0" fmla="*/ 0 w 41632"/>
                <a:gd name="T1" fmla="*/ 1035 h 21600"/>
                <a:gd name="T2" fmla="*/ 1701 w 41632"/>
                <a:gd name="T3" fmla="*/ 942 h 21600"/>
                <a:gd name="T4" fmla="*/ 859 w 41632"/>
                <a:gd name="T5" fmla="*/ 1344 h 21600"/>
                <a:gd name="T6" fmla="*/ 0 60000 65536"/>
                <a:gd name="T7" fmla="*/ 0 60000 65536"/>
                <a:gd name="T8" fmla="*/ 0 60000 65536"/>
                <a:gd name="T9" fmla="*/ 0 w 41632"/>
                <a:gd name="T10" fmla="*/ 0 h 21600"/>
                <a:gd name="T11" fmla="*/ 41632 w 4163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632" h="21600" fill="none" extrusionOk="0">
                  <a:moveTo>
                    <a:pt x="0" y="16640"/>
                  </a:moveTo>
                  <a:cubicBezTo>
                    <a:pt x="2300" y="6889"/>
                    <a:pt x="11004" y="-1"/>
                    <a:pt x="21023" y="0"/>
                  </a:cubicBezTo>
                  <a:cubicBezTo>
                    <a:pt x="30460" y="0"/>
                    <a:pt x="38805" y="6127"/>
                    <a:pt x="41631" y="15132"/>
                  </a:cubicBezTo>
                </a:path>
                <a:path w="41632" h="21600" stroke="0" extrusionOk="0">
                  <a:moveTo>
                    <a:pt x="0" y="16640"/>
                  </a:moveTo>
                  <a:cubicBezTo>
                    <a:pt x="2300" y="6889"/>
                    <a:pt x="11004" y="-1"/>
                    <a:pt x="21023" y="0"/>
                  </a:cubicBezTo>
                  <a:cubicBezTo>
                    <a:pt x="30460" y="0"/>
                    <a:pt x="38805" y="6127"/>
                    <a:pt x="41631" y="15132"/>
                  </a:cubicBezTo>
                  <a:lnTo>
                    <a:pt x="21023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5" name="Arc 22"/>
            <p:cNvSpPr>
              <a:spLocks/>
            </p:cNvSpPr>
            <p:nvPr/>
          </p:nvSpPr>
          <p:spPr bwMode="auto">
            <a:xfrm>
              <a:off x="2304" y="1968"/>
              <a:ext cx="1825" cy="1536"/>
            </a:xfrm>
            <a:custGeom>
              <a:avLst/>
              <a:gdLst>
                <a:gd name="T0" fmla="*/ 1825 w 40183"/>
                <a:gd name="T1" fmla="*/ 538 h 21600"/>
                <a:gd name="T2" fmla="*/ 0 w 40183"/>
                <a:gd name="T3" fmla="*/ 589 h 21600"/>
                <a:gd name="T4" fmla="*/ 906 w 40183"/>
                <a:gd name="T5" fmla="*/ 0 h 21600"/>
                <a:gd name="T6" fmla="*/ 0 60000 65536"/>
                <a:gd name="T7" fmla="*/ 0 60000 65536"/>
                <a:gd name="T8" fmla="*/ 0 60000 65536"/>
                <a:gd name="T9" fmla="*/ 0 w 40183"/>
                <a:gd name="T10" fmla="*/ 0 h 21600"/>
                <a:gd name="T11" fmla="*/ 40183 w 4018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183" h="21600" fill="none" extrusionOk="0">
                  <a:moveTo>
                    <a:pt x="40183" y="7559"/>
                  </a:moveTo>
                  <a:cubicBezTo>
                    <a:pt x="37028" y="16002"/>
                    <a:pt x="28962" y="21599"/>
                    <a:pt x="19949" y="21600"/>
                  </a:cubicBezTo>
                  <a:cubicBezTo>
                    <a:pt x="11219" y="21600"/>
                    <a:pt x="3347" y="16345"/>
                    <a:pt x="0" y="8282"/>
                  </a:cubicBezTo>
                </a:path>
                <a:path w="40183" h="21600" stroke="0" extrusionOk="0">
                  <a:moveTo>
                    <a:pt x="40183" y="7559"/>
                  </a:moveTo>
                  <a:cubicBezTo>
                    <a:pt x="37028" y="16002"/>
                    <a:pt x="28962" y="21599"/>
                    <a:pt x="19949" y="21600"/>
                  </a:cubicBezTo>
                  <a:cubicBezTo>
                    <a:pt x="11219" y="21600"/>
                    <a:pt x="3347" y="16345"/>
                    <a:pt x="0" y="8282"/>
                  </a:cubicBezTo>
                  <a:lnTo>
                    <a:pt x="19949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3110" y="1766"/>
              <a:ext cx="851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400">
                  <a:latin typeface="Times New Roman" panose="02020603050405020304" pitchFamily="18" charset="0"/>
                </a:rPr>
                <a:t>Demanda</a:t>
              </a: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806" y="2966"/>
              <a:ext cx="841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en-US" altLang="pt-BR" sz="2400">
                  <a:latin typeface="Times New Roman" panose="02020603050405020304" pitchFamily="18" charset="0"/>
                </a:rPr>
                <a:t>Produção</a:t>
              </a:r>
            </a:p>
          </p:txBody>
        </p:sp>
      </p:grpSp>
      <p:pic>
        <p:nvPicPr>
          <p:cNvPr id="28" name="Imagem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9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-44454" y="294342"/>
            <a:ext cx="9252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defRPr/>
            </a:pPr>
            <a:r>
              <a:rPr lang="pt-BR" sz="28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Estratégia de Acompanhamento da Demanda</a:t>
            </a:r>
            <a:endParaRPr lang="en-US" sz="2800" b="1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466724" y="1223963"/>
            <a:ext cx="12172329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2000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Demanda Variável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Produção Variável</a:t>
            </a:r>
          </a:p>
          <a:p>
            <a:pPr eaLnBrk="1" hangingPunct="1">
              <a:lnSpc>
                <a:spcPct val="115000"/>
              </a:lnSpc>
              <a:spcBef>
                <a:spcPct val="20000"/>
              </a:spcBef>
              <a:buFontTx/>
              <a:buChar char="-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Preço 			      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-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Hora-extra/Diminuição da CH</a:t>
            </a:r>
          </a:p>
          <a:p>
            <a:pPr eaLnBrk="1" hangingPunct="1">
              <a:lnSpc>
                <a:spcPct val="115000"/>
              </a:lnSpc>
              <a:spcBef>
                <a:spcPct val="20000"/>
              </a:spcBef>
              <a:buFontTx/>
              <a:buChar char="-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Propaganda e Promoção    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Admissão/Demissão de pessoal</a:t>
            </a:r>
          </a:p>
          <a:p>
            <a:pPr eaLnBrk="1" hangingPunct="1">
              <a:lnSpc>
                <a:spcPct val="115000"/>
              </a:lnSpc>
              <a:spcBef>
                <a:spcPct val="20000"/>
              </a:spcBef>
              <a:buFontTx/>
              <a:buChar char="-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Reservas			      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-   Pessoal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temporário/T. integral</a:t>
            </a:r>
          </a:p>
          <a:p>
            <a:pPr eaLnBrk="1" hangingPunct="1">
              <a:lnSpc>
                <a:spcPct val="115000"/>
              </a:lnSpc>
              <a:spcBef>
                <a:spcPct val="20000"/>
              </a:spcBef>
              <a:buFontTx/>
              <a:buChar char="-"/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Des. Produtos Alternativos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-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Ajustar estoques e lead times</a:t>
            </a:r>
            <a:endParaRPr lang="en-US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380205" y="1171576"/>
            <a:ext cx="11415713" cy="2616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" name="Rectangle 26"/>
          <p:cNvSpPr txBox="1">
            <a:spLocks noChangeArrowheads="1"/>
          </p:cNvSpPr>
          <p:nvPr/>
        </p:nvSpPr>
        <p:spPr bwMode="auto">
          <a:xfrm>
            <a:off x="365916" y="4037012"/>
            <a:ext cx="11415713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Processo de Planejamento de </a:t>
            </a:r>
            <a:r>
              <a:rPr lang="pt-BR" altLang="pt-B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Vendas</a:t>
            </a: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altLang="pt-B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Operações</a:t>
            </a:r>
            <a:endParaRPr lang="pt-BR" altLang="pt-BR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AutoShape 33"/>
          <p:cNvCxnSpPr>
            <a:cxnSpLocks noChangeShapeType="1"/>
            <a:stCxn id="13" idx="2"/>
            <a:endCxn id="14" idx="0"/>
          </p:cNvCxnSpPr>
          <p:nvPr/>
        </p:nvCxnSpPr>
        <p:spPr bwMode="auto">
          <a:xfrm rot="5400000">
            <a:off x="7796019" y="4043170"/>
            <a:ext cx="504825" cy="248482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Agrupar 2"/>
          <p:cNvGrpSpPr/>
          <p:nvPr/>
        </p:nvGrpSpPr>
        <p:grpSpPr>
          <a:xfrm>
            <a:off x="2009816" y="4595018"/>
            <a:ext cx="8585111" cy="1584325"/>
            <a:chOff x="466724" y="5157788"/>
            <a:chExt cx="8585111" cy="1584325"/>
          </a:xfrm>
        </p:grpSpPr>
        <p:sp>
          <p:nvSpPr>
            <p:cNvPr id="12" name="Text Box 28"/>
            <p:cNvSpPr txBox="1">
              <a:spLocks noChangeArrowheads="1"/>
            </p:cNvSpPr>
            <p:nvPr/>
          </p:nvSpPr>
          <p:spPr bwMode="auto">
            <a:xfrm>
              <a:off x="466724" y="5157788"/>
              <a:ext cx="3147249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b="1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Horizonte de Futuro</a:t>
              </a:r>
              <a:endParaRPr lang="en-US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43662" y="5229225"/>
              <a:ext cx="260817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b="1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Situação Atual</a:t>
              </a:r>
              <a:endParaRPr lang="en-US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2700338" y="6100763"/>
              <a:ext cx="5125179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pt-BR" altLang="pt-BR"/>
                <a:t>Decisões tomadas atualmente: </a:t>
              </a:r>
            </a:p>
            <a:p>
              <a:pPr algn="ctr" eaLnBrk="1" hangingPunct="1"/>
              <a:r>
                <a:rPr lang="pt-BR" altLang="pt-BR"/>
                <a:t>que visam a determinados objetivos</a:t>
              </a:r>
              <a:endParaRPr lang="en-US" altLang="pt-BR"/>
            </a:p>
          </p:txBody>
        </p:sp>
        <p:cxnSp>
          <p:nvCxnSpPr>
            <p:cNvPr id="15" name="AutoShape 31"/>
            <p:cNvCxnSpPr>
              <a:cxnSpLocks noChangeShapeType="1"/>
              <a:stCxn id="12" idx="2"/>
              <a:endCxn id="14" idx="0"/>
            </p:cNvCxnSpPr>
            <p:nvPr/>
          </p:nvCxnSpPr>
          <p:spPr bwMode="auto">
            <a:xfrm rot="16200000" flipH="1">
              <a:off x="3363507" y="4201341"/>
              <a:ext cx="576263" cy="3222579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34"/>
            <p:cNvSpPr txBox="1">
              <a:spLocks noChangeArrowheads="1"/>
            </p:cNvSpPr>
            <p:nvPr/>
          </p:nvSpPr>
          <p:spPr bwMode="auto">
            <a:xfrm>
              <a:off x="4539186" y="5528469"/>
              <a:ext cx="143885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pt-BR" i="1" dirty="0"/>
                <a:t>influência</a:t>
              </a:r>
              <a:endParaRPr lang="en-US" altLang="pt-BR" i="1" dirty="0"/>
            </a:p>
          </p:txBody>
        </p:sp>
      </p:grpSp>
      <p:pic>
        <p:nvPicPr>
          <p:cNvPr id="18" name="Imagem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84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295535" y="203199"/>
            <a:ext cx="42306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i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Objetivos do PVO</a:t>
            </a: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290512" y="1204911"/>
            <a:ext cx="11901488" cy="633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Suportar o Planejamento Estratégico do Negócio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endParaRPr lang="pt-BR" alt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None/>
            </a:pPr>
            <a:r>
              <a:rPr lang="pt-BR" altLang="pt-B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Integração Vertical</a:t>
            </a:r>
            <a:r>
              <a:rPr lang="pt-BR" alt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alt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visa garantir que o que foi </a:t>
            </a:r>
            <a:r>
              <a:rPr lang="pt-BR" altLang="pt-BR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decidido estrategicamente</a:t>
            </a:r>
            <a:r>
              <a:rPr lang="pt-BR" alt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com uma estratégia de longo prazo, seja efetivamente </a:t>
            </a:r>
            <a:r>
              <a:rPr lang="pt-BR" altLang="pt-BR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realizado através das decisões operacionais</a:t>
            </a:r>
            <a:r>
              <a:rPr lang="pt-BR" altLang="pt-B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None/>
            </a:pPr>
            <a:r>
              <a:rPr lang="pt-BR" altLang="pt-BR" sz="2000" b="1" i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 o elo entre o planejamento estratégico da alta direção e as decisões gerenciais do dia-a-dia da produção.</a:t>
            </a:r>
          </a:p>
          <a:p>
            <a:pPr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None/>
            </a:pPr>
            <a:endParaRPr lang="pt-BR" altLang="pt-BR" sz="1200" b="1" i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Garantir que os planos sejam realísticos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Gerenciar as mudanças de forma eficaz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Avaliar o desempenho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Gerenciar estoques – bom desempenho nas entregas</a:t>
            </a: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4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85738" y="20319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36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Objetivos do </a:t>
            </a:r>
            <a:r>
              <a:rPr lang="pt-BR" sz="3600" b="1" i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PVO</a:t>
            </a: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7826" y="1223962"/>
            <a:ext cx="12299950" cy="633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Desenvolver o trabalho em equipe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endParaRPr lang="pt-BR" alt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r>
              <a:rPr lang="pt-BR" altLang="pt-BR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Integração Horizontal</a:t>
            </a:r>
            <a:r>
              <a:rPr lang="pt-BR" alt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: visa garantir que </a:t>
            </a:r>
            <a:r>
              <a:rPr lang="pt-BR" altLang="pt-BR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todos os 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r>
              <a:rPr lang="pt-BR" altLang="pt-BR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envolvidos </a:t>
            </a:r>
            <a:r>
              <a:rPr lang="pt-BR" alt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estejam colocando seus </a:t>
            </a:r>
            <a:r>
              <a:rPr lang="pt-BR" altLang="pt-BR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esforços na mesma direção</a:t>
            </a:r>
            <a:r>
              <a:rPr lang="pt-BR" altLang="pt-BR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endParaRPr lang="pt-BR" altLang="pt-BR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50000"/>
              </a:lnSpc>
              <a:spcBef>
                <a:spcPct val="10000"/>
              </a:spcBef>
              <a:buFontTx/>
              <a:buNone/>
            </a:pPr>
            <a:r>
              <a:rPr lang="pt-BR" altLang="pt-BR" b="1" i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 o elo entre as diferentes funções da empresa,  como marketing, manufatura, finanças, entre outras.</a:t>
            </a:r>
            <a:endParaRPr lang="pt-BR" altLang="pt-BR" b="1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769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21494" y="1223962"/>
            <a:ext cx="9930606" cy="440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altLang="pt-BR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Informações para PVO</a:t>
            </a:r>
            <a:r>
              <a:rPr lang="pt-BR" alt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pt-BR" alt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Desempenho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passado		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Parâmetros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b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Restrições 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externas </a:t>
            </a: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importantes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Estado atual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Previsões</a:t>
            </a: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85738" y="20319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36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Objetivos do </a:t>
            </a:r>
            <a:r>
              <a:rPr lang="pt-BR" sz="3600" b="1" i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PVO</a:t>
            </a:r>
            <a:endParaRPr lang="pt-BR" sz="36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120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163" y="0"/>
            <a:ext cx="2636837" cy="636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/>
          </p:cNvPr>
          <p:cNvSpPr/>
          <p:nvPr/>
        </p:nvSpPr>
        <p:spPr>
          <a:xfrm>
            <a:off x="-44454" y="6432549"/>
            <a:ext cx="12236454" cy="2968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0" dirty="0">
                <a:solidFill>
                  <a:schemeClr val="tx1"/>
                </a:solidFill>
              </a:rPr>
              <a:t>Aula: </a:t>
            </a:r>
            <a:r>
              <a:rPr lang="pt-BR" b="0" dirty="0" smtClean="0">
                <a:solidFill>
                  <a:schemeClr val="tx1"/>
                </a:solidFill>
              </a:rPr>
              <a:t>Planejamento Mestre (Agregado) de Produção e Operação </a:t>
            </a:r>
            <a:endParaRPr lang="pt-BR" b="0" dirty="0"/>
          </a:p>
        </p:txBody>
      </p:sp>
      <p:sp>
        <p:nvSpPr>
          <p:cNvPr id="7" name="Retângulo 6">
            <a:extLst/>
          </p:cNvPr>
          <p:cNvSpPr/>
          <p:nvPr/>
        </p:nvSpPr>
        <p:spPr>
          <a:xfrm>
            <a:off x="-15875" y="0"/>
            <a:ext cx="122078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00050" y="203199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Resultados do PVO</a:t>
            </a:r>
            <a:endParaRPr lang="pt-BR" sz="3600" i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676400" y="5354637"/>
            <a:ext cx="10515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lnSpc>
                <a:spcPct val="115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pt-BR" altLang="pt-BR" sz="2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PVO é o nível de planejamento para a resolução, pela alta  administração, dos </a:t>
            </a:r>
            <a:r>
              <a:rPr lang="pt-BR" altLang="pt-BR" sz="2600" b="1" i="1" u="sng" dirty="0">
                <a:solidFill>
                  <a:srgbClr val="800000"/>
                </a:solidFill>
                <a:latin typeface="Times New Roman" panose="02020603050405020304" pitchFamily="18" charset="0"/>
              </a:rPr>
              <a:t>conflitos</a:t>
            </a:r>
            <a:r>
              <a:rPr lang="pt-BR" altLang="pt-BR" sz="2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 entre áreas funcionais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28600" y="1098550"/>
            <a:ext cx="1219200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buSzPct val="70000"/>
              <a:buFont typeface="Wingdings" panose="05000000000000000000" pitchFamily="2" charset="2"/>
              <a:buChar char="§"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estabelecimento das metas mensais de faturamento;</a:t>
            </a:r>
          </a:p>
          <a:p>
            <a:pPr algn="l">
              <a:lnSpc>
                <a:spcPct val="150000"/>
              </a:lnSpc>
              <a:buSzPct val="70000"/>
              <a:buFont typeface="Wingdings" panose="05000000000000000000" pitchFamily="2" charset="2"/>
              <a:buChar char="§"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projeção de fluxo de caixa, estoques e lucros;</a:t>
            </a:r>
          </a:p>
          <a:p>
            <a:pPr algn="l">
              <a:lnSpc>
                <a:spcPct val="150000"/>
              </a:lnSpc>
              <a:buSzPct val="70000"/>
              <a:buFont typeface="Wingdings" panose="05000000000000000000" pitchFamily="2" charset="2"/>
              <a:buChar char="§"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determinação das quantidades mensais de produção para serem firmadas dentro do período de congelamento;</a:t>
            </a:r>
          </a:p>
          <a:p>
            <a:pPr algn="l">
              <a:lnSpc>
                <a:spcPct val="150000"/>
              </a:lnSpc>
              <a:buSzPct val="70000"/>
              <a:buFont typeface="Wingdings" panose="05000000000000000000" pitchFamily="2" charset="2"/>
              <a:buChar char="§"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estabelecimento de orçamentos de compras e despesas de capital;</a:t>
            </a:r>
          </a:p>
          <a:p>
            <a:pPr algn="l">
              <a:lnSpc>
                <a:spcPct val="150000"/>
              </a:lnSpc>
              <a:buSzPct val="70000"/>
              <a:buFont typeface="Wingdings" panose="05000000000000000000" pitchFamily="2" charset="2"/>
              <a:buChar char="§"/>
            </a:pPr>
            <a:r>
              <a:rPr lang="pt-BR" alt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definição de limites de tolerância para variações no Plano Mestre de Produção (PMP).</a:t>
            </a: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792" y="58241"/>
            <a:ext cx="2213578" cy="93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315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1009</Words>
  <Application>Microsoft Office PowerPoint</Application>
  <PresentationFormat>Widescreen</PresentationFormat>
  <Paragraphs>318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5" baseType="lpstr">
      <vt:lpstr>Arial</vt:lpstr>
      <vt:lpstr>Arial Narrow</vt:lpstr>
      <vt:lpstr>Bookman Old Style</vt:lpstr>
      <vt:lpstr>Calibri</vt:lpstr>
      <vt:lpstr>Calibri Light</vt:lpstr>
      <vt:lpstr>Tahoma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FACOPI Treinamentos e consultoria</dc:creator>
  <cp:lastModifiedBy>FACOPI Soluções Empresariais</cp:lastModifiedBy>
  <cp:revision>10</cp:revision>
  <dcterms:created xsi:type="dcterms:W3CDTF">2018-10-17T12:40:42Z</dcterms:created>
  <dcterms:modified xsi:type="dcterms:W3CDTF">2020-08-11T17:52:00Z</dcterms:modified>
</cp:coreProperties>
</file>